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332" r:id="rId3"/>
    <p:sldId id="263" r:id="rId4"/>
    <p:sldId id="265" r:id="rId5"/>
    <p:sldId id="266" r:id="rId6"/>
    <p:sldId id="304" r:id="rId7"/>
    <p:sldId id="305" r:id="rId8"/>
    <p:sldId id="310" r:id="rId9"/>
    <p:sldId id="308" r:id="rId10"/>
    <p:sldId id="309" r:id="rId11"/>
    <p:sldId id="307" r:id="rId12"/>
    <p:sldId id="267" r:id="rId13"/>
    <p:sldId id="311" r:id="rId14"/>
    <p:sldId id="312" r:id="rId15"/>
    <p:sldId id="313" r:id="rId16"/>
    <p:sldId id="314" r:id="rId17"/>
    <p:sldId id="269" r:id="rId18"/>
    <p:sldId id="315" r:id="rId19"/>
    <p:sldId id="316" r:id="rId20"/>
    <p:sldId id="317" r:id="rId21"/>
    <p:sldId id="270" r:id="rId22"/>
    <p:sldId id="328" r:id="rId23"/>
    <p:sldId id="271" r:id="rId24"/>
    <p:sldId id="319" r:id="rId25"/>
    <p:sldId id="318" r:id="rId26"/>
    <p:sldId id="272" r:id="rId27"/>
    <p:sldId id="273" r:id="rId28"/>
    <p:sldId id="324" r:id="rId29"/>
    <p:sldId id="325" r:id="rId30"/>
    <p:sldId id="326" r:id="rId31"/>
    <p:sldId id="327" r:id="rId32"/>
    <p:sldId id="274" r:id="rId33"/>
    <p:sldId id="275" r:id="rId34"/>
    <p:sldId id="320" r:id="rId35"/>
    <p:sldId id="276" r:id="rId36"/>
    <p:sldId id="321" r:id="rId37"/>
    <p:sldId id="277" r:id="rId38"/>
    <p:sldId id="278" r:id="rId39"/>
    <p:sldId id="279" r:id="rId40"/>
    <p:sldId id="280" r:id="rId41"/>
    <p:sldId id="329" r:id="rId42"/>
    <p:sldId id="330" r:id="rId43"/>
    <p:sldId id="331"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cs-CZ"/>
              <a:t>Kliknutím lze upravit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lvl1pPr algn="l">
              <a:defRPr/>
            </a:lvl1pPr>
          </a:lstStyle>
          <a:p>
            <a:fld id="{48A87A34-81AB-432B-8DAE-1953F412C126}" type="datetimeFigureOut">
              <a:rPr lang="en-US" smtClean="0"/>
              <a:pPr/>
              <a:t>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807165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972540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cs-CZ"/>
              <a:t>Kliknutím lze upravit styl.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075453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498410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cs-CZ"/>
              <a:t>Kliknutím lze upravit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48A87A34-81AB-432B-8DAE-1953F412C126}" type="datetimeFigureOut">
              <a:rPr lang="en-US" smtClean="0"/>
              <a:pPr/>
              <a:t>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144563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cs-CZ"/>
              <a:t>Kliknutím lze upravit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12/9/2023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4232920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024128" y="2967788"/>
            <a:ext cx="4754880" cy="334157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cs-CZ"/>
              <a:t>Upravte styly předlohy textu.</a:t>
            </a:r>
          </a:p>
        </p:txBody>
      </p:sp>
      <p:sp>
        <p:nvSpPr>
          <p:cNvPr id="6" name="Content Placeholder 5"/>
          <p:cNvSpPr>
            <a:spLocks noGrp="1"/>
          </p:cNvSpPr>
          <p:nvPr>
            <p:ph sz="quarter" idx="4"/>
          </p:nvPr>
        </p:nvSpPr>
        <p:spPr>
          <a:xfrm>
            <a:off x="5990888" y="2967788"/>
            <a:ext cx="4754880" cy="334157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12/9/2023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009563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12/9/2023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758016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12/9/2023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499574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cs-CZ"/>
              <a:t>Kliknutím lze upravit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48A87A34-81AB-432B-8DAE-1953F412C126}" type="datetimeFigureOut">
              <a:rPr lang="en-US" smtClean="0"/>
              <a:pPr/>
              <a:t>12/9/2023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611607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cs-CZ"/>
              <a:t>Kliknutím lze upravit styl.</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48A87A34-81AB-432B-8DAE-1953F412C126}" type="datetimeFigureOut">
              <a:rPr lang="en-US" smtClean="0"/>
              <a:pPr/>
              <a:t>12/9/2023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180515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8A87A34-81AB-432B-8DAE-1953F412C126}" type="datetimeFigureOut">
              <a:rPr lang="en-US" smtClean="0"/>
              <a:pPr/>
              <a:t>12/9/2023</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D22F896-40B5-4ADD-8801-0D06FADFA095}"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716066553"/>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www.msmt.cz/" TargetMode="External"/><Relationship Id="rId2" Type="http://schemas.openxmlformats.org/officeDocument/2006/relationships/hyperlink" Target="http://www.prihlaskynastredni.cz/" TargetMode="External"/><Relationship Id="rId1" Type="http://schemas.openxmlformats.org/officeDocument/2006/relationships/slideLayout" Target="../slideLayouts/slideLayout2.xml"/><Relationship Id="rId5" Type="http://schemas.openxmlformats.org/officeDocument/2006/relationships/hyperlink" Target="http://www.edu.cz/" TargetMode="External"/><Relationship Id="rId4" Type="http://schemas.openxmlformats.org/officeDocument/2006/relationships/hyperlink" Target="http://www.cermat.cz/"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infoabsolvent.cz/" TargetMode="External"/><Relationship Id="rId2" Type="http://schemas.openxmlformats.org/officeDocument/2006/relationships/hyperlink" Target="http://www.atlasskolstvi.cz/"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58609596-480A-4F16-880E-D0DCA106E426}"/>
              </a:ext>
            </a:extLst>
          </p:cNvPr>
          <p:cNvSpPr>
            <a:spLocks noGrp="1"/>
          </p:cNvSpPr>
          <p:nvPr>
            <p:ph type="ctrTitle"/>
          </p:nvPr>
        </p:nvSpPr>
        <p:spPr/>
        <p:txBody>
          <a:bodyPr/>
          <a:lstStyle/>
          <a:p>
            <a:r>
              <a:rPr lang="cs-CZ" dirty="0"/>
              <a:t>PRŮVODCE PŘIJÍMACÍM ŘÍZENÍM </a:t>
            </a:r>
          </a:p>
        </p:txBody>
      </p:sp>
      <p:sp>
        <p:nvSpPr>
          <p:cNvPr id="3" name="Podnadpis 2">
            <a:extLst>
              <a:ext uri="{FF2B5EF4-FFF2-40B4-BE49-F238E27FC236}">
                <a16:creationId xmlns:a16="http://schemas.microsoft.com/office/drawing/2014/main" xmlns="" id="{AD63A7B1-A581-4D5D-B334-42716C84DE34}"/>
              </a:ext>
            </a:extLst>
          </p:cNvPr>
          <p:cNvSpPr>
            <a:spLocks noGrp="1"/>
          </p:cNvSpPr>
          <p:nvPr>
            <p:ph type="subTitle" idx="1"/>
          </p:nvPr>
        </p:nvSpPr>
        <p:spPr/>
        <p:txBody>
          <a:bodyPr>
            <a:normAutofit/>
          </a:bodyPr>
          <a:lstStyle/>
          <a:p>
            <a:r>
              <a:rPr lang="cs-CZ" sz="3600" smtClean="0">
                <a:solidFill>
                  <a:srgbClr val="FF0000"/>
                </a:solidFill>
              </a:rPr>
              <a:t>OSMILETÁ GYMNÁZIA</a:t>
            </a:r>
            <a:endParaRPr lang="cs-CZ" sz="3600" dirty="0">
              <a:solidFill>
                <a:srgbClr val="FF0000"/>
              </a:solidFill>
            </a:endParaRPr>
          </a:p>
        </p:txBody>
      </p:sp>
    </p:spTree>
    <p:extLst>
      <p:ext uri="{BB962C8B-B14F-4D97-AF65-F5344CB8AC3E}">
        <p14:creationId xmlns:p14="http://schemas.microsoft.com/office/powerpoint/2010/main" xmlns="" val="1609531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a:t>
            </a:r>
          </a:p>
        </p:txBody>
      </p:sp>
      <p:sp>
        <p:nvSpPr>
          <p:cNvPr id="3" name="Zástupný symbol pro obsah 2"/>
          <p:cNvSpPr>
            <a:spLocks noGrp="1"/>
          </p:cNvSpPr>
          <p:nvPr>
            <p:ph idx="1"/>
          </p:nvPr>
        </p:nvSpPr>
        <p:spPr/>
        <p:txBody>
          <a:bodyPr>
            <a:normAutofit fontScale="92500" lnSpcReduction="10000"/>
          </a:bodyPr>
          <a:lstStyle/>
          <a:p>
            <a:r>
              <a:rPr lang="cs-CZ" sz="2800" b="1" dirty="0">
                <a:solidFill>
                  <a:srgbClr val="FF0000"/>
                </a:solidFill>
              </a:rPr>
              <a:t>NEZAPOMENOUT NA DOPORUČENÍ PRO ÚPRAVU PODMÍNEK PŘIJÍMACÍHO ŘÍZENÍ</a:t>
            </a:r>
          </a:p>
          <a:p>
            <a:endParaRPr lang="cs-CZ" sz="2800" b="1" dirty="0">
              <a:solidFill>
                <a:srgbClr val="FF0000"/>
              </a:solidFill>
            </a:endParaRPr>
          </a:p>
          <a:p>
            <a:r>
              <a:rPr lang="cs-CZ" sz="2800" b="1" dirty="0" smtClean="0">
                <a:solidFill>
                  <a:srgbClr val="7030A0"/>
                </a:solidFill>
              </a:rPr>
              <a:t>DLE </a:t>
            </a:r>
            <a:r>
              <a:rPr lang="cs-CZ" sz="2800" b="1" dirty="0">
                <a:solidFill>
                  <a:srgbClr val="7030A0"/>
                </a:solidFill>
              </a:rPr>
              <a:t>POSLEDNÍCH INFORMACÍ –BY MĚLO  MŠMT ZVEŘEJNIT FORMULÁŘE PO POLOVINĚ PROSINCE</a:t>
            </a:r>
            <a:r>
              <a:rPr lang="cs-CZ" sz="2800" dirty="0"/>
              <a:t>.</a:t>
            </a:r>
          </a:p>
          <a:p>
            <a:endParaRPr lang="cs-CZ" sz="2800" dirty="0"/>
          </a:p>
          <a:p>
            <a:r>
              <a:rPr lang="cs-CZ" sz="2800" dirty="0"/>
              <a:t>pokud účastník předloží doklad v cizím jazyce, obecně stačí prostý překlad provedený například samotným uchazečem nebo jeho zástupcem. Teprve na výzvu ředitele školy je účastník řízení povinen předložit úředně ověřený překlad.</a:t>
            </a:r>
          </a:p>
          <a:p>
            <a:endParaRPr lang="cs-CZ" sz="2800" dirty="0"/>
          </a:p>
          <a:p>
            <a:endParaRPr lang="cs-CZ" sz="2800" dirty="0"/>
          </a:p>
          <a:p>
            <a:endParaRPr lang="cs-CZ" sz="2800" dirty="0"/>
          </a:p>
          <a:p>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b="1" dirty="0">
                <a:solidFill>
                  <a:srgbClr val="FF0000"/>
                </a:solidFill>
              </a:rPr>
              <a:t>POZITIVA:</a:t>
            </a:r>
          </a:p>
          <a:p>
            <a:r>
              <a:rPr lang="cs-CZ" dirty="0"/>
              <a:t>jednoduchý výběr ze všech škol, stačí vybrat školu, informace na jednom místě,nemusí listovat v katalogu apod.</a:t>
            </a:r>
          </a:p>
          <a:p>
            <a:r>
              <a:rPr lang="cs-CZ" dirty="0"/>
              <a:t>u každé školy vidí počty přihlášek a počty přijatých</a:t>
            </a:r>
          </a:p>
          <a:p>
            <a:r>
              <a:rPr lang="cs-CZ" b="1" dirty="0">
                <a:solidFill>
                  <a:srgbClr val="FF0000"/>
                </a:solidFill>
              </a:rPr>
              <a:t>může se vrátit k rozpracované přihlášce</a:t>
            </a:r>
          </a:p>
          <a:p>
            <a:r>
              <a:rPr lang="cs-CZ" dirty="0"/>
              <a:t>přílohy se přikládají v kopiích, stačí si ponechat pro potřeby u sebe 1 originál každé přílohy</a:t>
            </a:r>
          </a:p>
          <a:p>
            <a:r>
              <a:rPr lang="cs-CZ" dirty="0"/>
              <a:t>pozvánka ke zkouškám přijde elektronicky</a:t>
            </a:r>
          </a:p>
          <a:p>
            <a:r>
              <a:rPr lang="cs-CZ" dirty="0"/>
              <a:t>po vyhodnocení JPZ uvidí výsledky svého dítěte</a:t>
            </a:r>
          </a:p>
          <a:p>
            <a:r>
              <a:rPr lang="cs-CZ" dirty="0"/>
              <a:t>šetří čas i peníze za podání přihlášky</a:t>
            </a:r>
          </a:p>
          <a:p>
            <a:endParaRPr lang="cs-CZ" dirty="0"/>
          </a:p>
          <a:p>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DALŠÍ ZPŮSOB PODÁNÍ PŘIHLÁŠKY</a:t>
            </a:r>
          </a:p>
        </p:txBody>
      </p:sp>
      <p:sp>
        <p:nvSpPr>
          <p:cNvPr id="3" name="Zástupný symbol pro obsah 2"/>
          <p:cNvSpPr>
            <a:spLocks noGrp="1"/>
          </p:cNvSpPr>
          <p:nvPr>
            <p:ph idx="1"/>
          </p:nvPr>
        </p:nvSpPr>
        <p:spPr/>
        <p:txBody>
          <a:bodyPr>
            <a:normAutofit/>
          </a:bodyPr>
          <a:lstStyle/>
          <a:p>
            <a:r>
              <a:rPr lang="cs-CZ" dirty="0"/>
              <a:t> </a:t>
            </a:r>
            <a:r>
              <a:rPr lang="cs-CZ" b="1" dirty="0">
                <a:solidFill>
                  <a:srgbClr val="FF0000"/>
                </a:solidFill>
              </a:rPr>
              <a:t>V PODOBĚ VÝPISU ZÍSKANÉHO Z INFORMAČNÍHO SYSTÉMU O PŘIJÍMACÍM ŘÍZENÍ BEZ PROKÁZÁNÍ TOTOŽNOSTI S VYUŽITÍM PROSTŘEDKU PRO ELEKTRONICKOU IDENTIFIKACI</a:t>
            </a:r>
          </a:p>
          <a:p>
            <a:r>
              <a:rPr lang="cs-CZ" dirty="0"/>
              <a:t>-   osoba vyplní vše online, ale bez přihlášení, proto se nebudou </a:t>
            </a:r>
            <a:r>
              <a:rPr lang="cs-CZ" dirty="0" err="1"/>
              <a:t>předvyplňovat</a:t>
            </a:r>
            <a:r>
              <a:rPr lang="cs-CZ" dirty="0"/>
              <a:t> údaje z registru obyvatel a musí všechny vyplnit.</a:t>
            </a:r>
          </a:p>
          <a:p>
            <a:r>
              <a:rPr lang="cs-CZ" dirty="0"/>
              <a:t>TEDY:</a:t>
            </a:r>
          </a:p>
          <a:p>
            <a:r>
              <a:rPr lang="cs-CZ" dirty="0"/>
              <a:t>- ZZ vstoupí do systému bez přihlášení, vyplní potřebné osobní údaje o sobě i svém dítěte.</a:t>
            </a: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dirty="0"/>
              <a:t>- vybere si ze seznamu až 3 obory bez TZ, do kterých chce podat přihlášky,</a:t>
            </a:r>
          </a:p>
          <a:p>
            <a:r>
              <a:rPr lang="cs-CZ" dirty="0"/>
              <a:t>- vybere je v pořadí dle </a:t>
            </a:r>
            <a:r>
              <a:rPr lang="cs-CZ" b="1" dirty="0">
                <a:solidFill>
                  <a:srgbClr val="7030A0"/>
                </a:solidFill>
              </a:rPr>
              <a:t>priority</a:t>
            </a:r>
            <a:r>
              <a:rPr lang="cs-CZ" dirty="0"/>
              <a:t> pro přijetí,</a:t>
            </a:r>
          </a:p>
          <a:p>
            <a:r>
              <a:rPr lang="cs-CZ" dirty="0"/>
              <a:t>- uvidí přehledně dokumenty, které je nutno dodat k přihlášce – ty nahraje jako </a:t>
            </a:r>
            <a:r>
              <a:rPr lang="cs-CZ" dirty="0" err="1"/>
              <a:t>sken</a:t>
            </a:r>
            <a:r>
              <a:rPr lang="cs-CZ" dirty="0"/>
              <a:t> či fotky,</a:t>
            </a:r>
          </a:p>
          <a:p>
            <a:r>
              <a:rPr lang="cs-CZ" dirty="0"/>
              <a:t>- potvrdí odeslání a následně na email uvedený v kontaktních údajích obdrží </a:t>
            </a:r>
            <a:r>
              <a:rPr lang="cs-CZ" b="1" dirty="0">
                <a:solidFill>
                  <a:srgbClr val="FF0000"/>
                </a:solidFill>
              </a:rPr>
              <a:t>VÝPIS PŘIHLÁŠKY K VYTIŠTĚNÍ</a:t>
            </a:r>
            <a:r>
              <a:rPr lang="cs-CZ" dirty="0"/>
              <a:t>,</a:t>
            </a:r>
          </a:p>
          <a:p>
            <a:r>
              <a:rPr lang="cs-CZ" dirty="0"/>
              <a:t>-získaný výpis vytiskne (tolikrát na kolik škol se hlásí dítě), podepíše jej a doručí v listinné podobě do každé školy BEZ PŘÍLOH.</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dirty="0"/>
              <a:t>- přihláška je podána odesláním vytisknutého a podepsaného výpisu, nikoliv samotným zadáním dat do informačního systému.</a:t>
            </a:r>
          </a:p>
          <a:p>
            <a:r>
              <a:rPr lang="cs-CZ" dirty="0"/>
              <a:t>- výpis má unikátní osmimístný kód (včetně čárového kódu) pro „přepis“ do systému,</a:t>
            </a:r>
          </a:p>
          <a:p>
            <a:r>
              <a:rPr lang="cs-CZ" dirty="0"/>
              <a:t>- ředitel střední školy přepíše osmimístný kód (nebo načte čárový kód) do systému, a tím se mu objeví elektronická přihláška (při prvním přijetí proběhnou lustrace v základních registrech),</a:t>
            </a:r>
          </a:p>
          <a:p>
            <a:r>
              <a:rPr lang="cs-CZ" dirty="0"/>
              <a:t>dále se s touto přihláškou pracuje jako s elektronickou.</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POZITIVA   VERSUS NEGATIVA</a:t>
            </a:r>
          </a:p>
        </p:txBody>
      </p:sp>
      <p:sp>
        <p:nvSpPr>
          <p:cNvPr id="3" name="Zástupný symbol pro obsah 2"/>
          <p:cNvSpPr>
            <a:spLocks noGrp="1"/>
          </p:cNvSpPr>
          <p:nvPr>
            <p:ph idx="1"/>
          </p:nvPr>
        </p:nvSpPr>
        <p:spPr/>
        <p:txBody>
          <a:bodyPr>
            <a:normAutofit/>
          </a:bodyPr>
          <a:lstStyle/>
          <a:p>
            <a:r>
              <a:rPr lang="cs-CZ" b="1" dirty="0">
                <a:solidFill>
                  <a:srgbClr val="FF0000"/>
                </a:solidFill>
              </a:rPr>
              <a:t>POZITIVA:</a:t>
            </a:r>
          </a:p>
          <a:p>
            <a:r>
              <a:rPr lang="cs-CZ" dirty="0"/>
              <a:t>- jednoduchý výběr ze všech škol, stačí vybrat školu, informace na jednom místě, nemusí se hledat v katalozích apod.,</a:t>
            </a:r>
          </a:p>
          <a:p>
            <a:r>
              <a:rPr lang="cs-CZ" dirty="0"/>
              <a:t>- u každé školy </a:t>
            </a:r>
            <a:r>
              <a:rPr lang="cs-CZ" dirty="0" err="1"/>
              <a:t>info</a:t>
            </a:r>
            <a:r>
              <a:rPr lang="cs-CZ" dirty="0"/>
              <a:t> o počtu přihlášek a uchazečů v minulých letech,</a:t>
            </a:r>
          </a:p>
          <a:p>
            <a:r>
              <a:rPr lang="cs-CZ" dirty="0"/>
              <a:t>- stačí jedna kopie od každé přílohy.</a:t>
            </a:r>
          </a:p>
          <a:p>
            <a:endParaRPr lang="cs-CZ" dirty="0"/>
          </a:p>
          <a:p>
            <a:r>
              <a:rPr lang="cs-CZ" b="1" dirty="0">
                <a:solidFill>
                  <a:srgbClr val="FF0000"/>
                </a:solidFill>
              </a:rPr>
              <a:t>NEGATIVA:</a:t>
            </a:r>
          </a:p>
          <a:p>
            <a:r>
              <a:rPr lang="cs-CZ" dirty="0"/>
              <a:t>- musí se doručit listinná podoba přihlášky do každé školy,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a:t>- pozvánka přijde doručeným dopisem,</a:t>
            </a:r>
          </a:p>
          <a:p>
            <a:r>
              <a:rPr lang="cs-CZ" dirty="0"/>
              <a:t>- ZZ nevidí po vyhodnocení testů výsledky svého dítěte u JPZ.</a:t>
            </a:r>
          </a:p>
          <a:p>
            <a:endParaRPr lang="cs-CZ" dirty="0"/>
          </a:p>
          <a:p>
            <a:endParaRPr lang="cs-CZ" dirty="0"/>
          </a:p>
          <a:p>
            <a:endParaRPr lang="cs-CZ" dirty="0"/>
          </a:p>
          <a:p>
            <a:endParaRPr lang="cs-CZ" dirty="0"/>
          </a:p>
        </p:txBody>
      </p:sp>
      <p:pic>
        <p:nvPicPr>
          <p:cNvPr id="6" name="Obrázek 5" descr="Plakát Modrá palec nahoru smajlík - PIXERS.CZ"/>
          <p:cNvPicPr/>
          <p:nvPr/>
        </p:nvPicPr>
        <p:blipFill>
          <a:blip r:embed="rId2" cstate="print"/>
          <a:srcRect/>
          <a:stretch>
            <a:fillRect/>
          </a:stretch>
        </p:blipFill>
        <p:spPr bwMode="auto">
          <a:xfrm>
            <a:off x="6035040" y="3304903"/>
            <a:ext cx="3500846" cy="3292449"/>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a:t>
            </a:r>
            <a:r>
              <a:rPr lang="cs-CZ" b="1" dirty="0">
                <a:solidFill>
                  <a:srgbClr val="FF0000"/>
                </a:solidFill>
              </a:rPr>
              <a:t>TISKOPIS MŠMT</a:t>
            </a:r>
          </a:p>
        </p:txBody>
      </p:sp>
      <p:sp>
        <p:nvSpPr>
          <p:cNvPr id="3" name="Zástupný symbol pro obsah 2"/>
          <p:cNvSpPr>
            <a:spLocks noGrp="1"/>
          </p:cNvSpPr>
          <p:nvPr>
            <p:ph idx="1"/>
          </p:nvPr>
        </p:nvSpPr>
        <p:spPr/>
        <p:txBody>
          <a:bodyPr>
            <a:normAutofit lnSpcReduction="10000"/>
          </a:bodyPr>
          <a:lstStyle/>
          <a:p>
            <a:r>
              <a:rPr lang="cs-CZ" dirty="0">
                <a:solidFill>
                  <a:schemeClr val="tx2"/>
                </a:solidFill>
              </a:rPr>
              <a:t>- </a:t>
            </a:r>
            <a:r>
              <a:rPr lang="cs-CZ" dirty="0"/>
              <a:t>zveřejní jej způsobem umožňující dálkový přístup (polovina prosince)</a:t>
            </a:r>
          </a:p>
          <a:p>
            <a:r>
              <a:rPr lang="cs-CZ" dirty="0"/>
              <a:t>- všechny přihlášky jsou stejné, rozesílají se na střední školy i s přílohami</a:t>
            </a:r>
          </a:p>
          <a:p>
            <a:endParaRPr lang="cs-CZ" dirty="0">
              <a:solidFill>
                <a:schemeClr val="tx2"/>
              </a:solidFill>
            </a:endParaRPr>
          </a:p>
          <a:p>
            <a:r>
              <a:rPr lang="cs-CZ" dirty="0">
                <a:solidFill>
                  <a:srgbClr val="FF0000"/>
                </a:solidFill>
              </a:rPr>
              <a:t>POZITIVA:</a:t>
            </a:r>
          </a:p>
          <a:p>
            <a:r>
              <a:rPr lang="cs-CZ" dirty="0">
                <a:solidFill>
                  <a:schemeClr val="tx2"/>
                </a:solidFill>
              </a:rPr>
              <a:t>- </a:t>
            </a:r>
            <a:r>
              <a:rPr lang="cs-CZ" dirty="0"/>
              <a:t>není potřeba počítač ani mobilní telefon</a:t>
            </a:r>
          </a:p>
          <a:p>
            <a:endParaRPr lang="cs-CZ" dirty="0">
              <a:solidFill>
                <a:schemeClr val="tx2"/>
              </a:solidFill>
            </a:endParaRPr>
          </a:p>
          <a:p>
            <a:r>
              <a:rPr lang="cs-CZ" dirty="0">
                <a:solidFill>
                  <a:srgbClr val="FF0000"/>
                </a:solidFill>
              </a:rPr>
              <a:t>NEGATIVA:</a:t>
            </a:r>
          </a:p>
          <a:p>
            <a:r>
              <a:rPr lang="cs-CZ" dirty="0"/>
              <a:t>- ke každé přihlášce se musí přiložit listinné kopie všech příloh,</a:t>
            </a:r>
          </a:p>
          <a:p>
            <a:r>
              <a:rPr lang="cs-CZ" dirty="0"/>
              <a:t>- musí se doručit listinná přihláška se všemi přílohami do každé školy,</a:t>
            </a:r>
          </a:p>
          <a:p>
            <a:endParaRPr lang="cs-CZ" dirty="0">
              <a:solidFill>
                <a:schemeClr val="tx2"/>
              </a:solidFill>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sz="2800" dirty="0"/>
              <a:t>- musí se dohledat přesný název a adresu každé školy, kód oboru a jeho přesný název i se zaměřením,</a:t>
            </a:r>
          </a:p>
          <a:p>
            <a:r>
              <a:rPr lang="cs-CZ" sz="2800" dirty="0"/>
              <a:t>- pozvánka ke zkouškám přijde doporučeným dopisem,</a:t>
            </a:r>
          </a:p>
          <a:p>
            <a:r>
              <a:rPr lang="cs-CZ" sz="2800" dirty="0"/>
              <a:t>- ZZ neuvidí po vyhodnocení testů výsledky svého dítěte u JPZ</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ÚDAJE Z TISKOPISU DO systému….</a:t>
            </a:r>
          </a:p>
        </p:txBody>
      </p:sp>
      <p:sp>
        <p:nvSpPr>
          <p:cNvPr id="3" name="Zástupný symbol pro obsah 2"/>
          <p:cNvSpPr>
            <a:spLocks noGrp="1"/>
          </p:cNvSpPr>
          <p:nvPr>
            <p:ph idx="1"/>
          </p:nvPr>
        </p:nvSpPr>
        <p:spPr/>
        <p:txBody>
          <a:bodyPr>
            <a:normAutofit/>
          </a:bodyPr>
          <a:lstStyle/>
          <a:p>
            <a:r>
              <a:rPr lang="cs-CZ" dirty="0"/>
              <a:t>Nezbytné údaje o uchazeči a volbě oborů vzdělání (rodné číslo apod.) vkládá do systému škola uvedená na prvním místě,a to do </a:t>
            </a:r>
            <a:r>
              <a:rPr lang="cs-CZ" b="1" dirty="0">
                <a:solidFill>
                  <a:srgbClr val="FF0000"/>
                </a:solidFill>
              </a:rPr>
              <a:t>26.února 2024, </a:t>
            </a:r>
            <a:r>
              <a:rPr lang="cs-CZ" dirty="0"/>
              <a:t>druhá a třetí škola v pořadí zkontroluje údaje do 28.února 2024 podle své listinné přihlášky.</a:t>
            </a:r>
          </a:p>
          <a:p>
            <a:r>
              <a:rPr lang="cs-CZ" dirty="0"/>
              <a:t>Systém vygeneruje registrační číslo uchazeče, které musí poslat zákonnému zástupci či uchazeči (buď s pozvánkou či samostatně) vždy ředitel první školy.</a:t>
            </a:r>
          </a:p>
          <a:p>
            <a:r>
              <a:rPr lang="cs-CZ" dirty="0"/>
              <a:t>Neshody mezi zákonnými zástupci budou řešeny jako doposud, tzn. správním řízení se přeruší a zákonní zástupci budou vyzváni k dohodě a doložení prohlášení o dohodě, v případě neshody situaci řeší soud.</a:t>
            </a:r>
          </a:p>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PROBEREME?</a:t>
            </a:r>
            <a:endParaRPr lang="cs-CZ" dirty="0"/>
          </a:p>
        </p:txBody>
      </p:sp>
      <p:sp>
        <p:nvSpPr>
          <p:cNvPr id="3" name="Zástupný symbol pro obsah 2"/>
          <p:cNvSpPr>
            <a:spLocks noGrp="1"/>
          </p:cNvSpPr>
          <p:nvPr>
            <p:ph idx="1"/>
          </p:nvPr>
        </p:nvSpPr>
        <p:spPr/>
        <p:txBody>
          <a:bodyPr/>
          <a:lstStyle/>
          <a:p>
            <a:endParaRPr lang="cs-CZ" dirty="0"/>
          </a:p>
        </p:txBody>
      </p:sp>
      <p:sp>
        <p:nvSpPr>
          <p:cNvPr id="4" name="Elipsa 3"/>
          <p:cNvSpPr/>
          <p:nvPr/>
        </p:nvSpPr>
        <p:spPr>
          <a:xfrm>
            <a:off x="1110343" y="2351314"/>
            <a:ext cx="3592286" cy="1959429"/>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b="1" dirty="0" smtClean="0">
                <a:solidFill>
                  <a:schemeClr val="tx1"/>
                </a:solidFill>
              </a:rPr>
              <a:t>PODÁNÍ PŘIHLÁŠKY</a:t>
            </a:r>
            <a:endParaRPr lang="cs-CZ" sz="2400" b="1" dirty="0">
              <a:solidFill>
                <a:schemeClr val="tx1"/>
              </a:solidFill>
            </a:endParaRPr>
          </a:p>
        </p:txBody>
      </p:sp>
      <p:sp>
        <p:nvSpPr>
          <p:cNvPr id="5" name="Zaoblený obdélník 4"/>
          <p:cNvSpPr/>
          <p:nvPr/>
        </p:nvSpPr>
        <p:spPr>
          <a:xfrm>
            <a:off x="5146766" y="2429691"/>
            <a:ext cx="4362994" cy="20900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b="1" dirty="0" smtClean="0">
                <a:solidFill>
                  <a:srgbClr val="FF0000"/>
                </a:solidFill>
              </a:rPr>
              <a:t>JEDNOTNÁ PŘIJÍMACÍ ZKOUŠKA</a:t>
            </a:r>
            <a:endParaRPr lang="cs-CZ" sz="2400" b="1" dirty="0">
              <a:solidFill>
                <a:srgbClr val="FF0000"/>
              </a:solidFill>
            </a:endParaRPr>
          </a:p>
        </p:txBody>
      </p:sp>
      <p:sp>
        <p:nvSpPr>
          <p:cNvPr id="6" name="Elipsa 5"/>
          <p:cNvSpPr/>
          <p:nvPr/>
        </p:nvSpPr>
        <p:spPr>
          <a:xfrm>
            <a:off x="2573383" y="4114800"/>
            <a:ext cx="4676503" cy="1894114"/>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3200" b="1" dirty="0" smtClean="0">
                <a:solidFill>
                  <a:schemeClr val="tx1"/>
                </a:solidFill>
              </a:rPr>
              <a:t>PŘIJETÍ </a:t>
            </a:r>
            <a:endParaRPr lang="cs-CZ" sz="3200" b="1"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sz="3200" dirty="0"/>
              <a:t>Systém bude také disponovat kontrolou (zobrazí notifikaci ředitelům škol), zda u uchazečů neexistuje podání více přihlášek než tři, resp. pět (jeden rodič podá tři přihlášky v listinné podobě a druhý jiné přihlášky v elektronické podobě</a:t>
            </a:r>
            <a:r>
              <a:rPr lang="cs-CZ" dirty="0"/>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92500"/>
          </a:bodyPr>
          <a:lstStyle/>
          <a:p>
            <a:r>
              <a:rPr lang="cs-CZ" b="1" dirty="0">
                <a:solidFill>
                  <a:srgbClr val="002060"/>
                </a:solidFill>
              </a:rPr>
              <a:t>POŘADÍ OBORŮ STŘEDNÍHO VZDĚLÁNÍ V PŘIHLÁŠCE</a:t>
            </a:r>
          </a:p>
          <a:p>
            <a:r>
              <a:rPr lang="cs-CZ" dirty="0">
                <a:solidFill>
                  <a:schemeClr val="tx2"/>
                </a:solidFill>
              </a:rPr>
              <a:t>- </a:t>
            </a:r>
            <a:r>
              <a:rPr lang="cs-CZ" dirty="0"/>
              <a:t>uchazeč v přihlášce uvede pořadí oborů středního vzdělání, do kterých podává přihlášku</a:t>
            </a:r>
          </a:p>
          <a:p>
            <a:r>
              <a:rPr lang="cs-CZ" dirty="0"/>
              <a:t>- pořadí uvedené v přihlášce vyjadřuje přednostní volbu oboru středního vzdělání</a:t>
            </a:r>
          </a:p>
          <a:p>
            <a:endParaRPr lang="cs-CZ" dirty="0"/>
          </a:p>
          <a:p>
            <a:r>
              <a:rPr lang="cs-CZ" dirty="0"/>
              <a:t>- po uplynutí termínu pro podání přihlášky nelze pořadí oborů středního vzdělání měnit</a:t>
            </a:r>
          </a:p>
          <a:p>
            <a:endParaRPr lang="cs-CZ" dirty="0"/>
          </a:p>
          <a:p>
            <a:r>
              <a:rPr lang="cs-CZ" b="1" dirty="0">
                <a:solidFill>
                  <a:srgbClr val="002060"/>
                </a:solidFill>
              </a:rPr>
              <a:t>POKUD NEBUDE PŘILOŽENA NĚJAKÁ PŘÍLOHA, KTEROU ŘEDITEL ŠKOLY POŽADUJE, ŘEDITEL VYZVE ZZ K DOLOŽENÍ.</a:t>
            </a: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SHRNUTÍ PODÁNÍ PŘIHLÁŠKY</a:t>
            </a:r>
            <a:endParaRPr lang="cs-CZ" dirty="0"/>
          </a:p>
        </p:txBody>
      </p:sp>
      <p:sp>
        <p:nvSpPr>
          <p:cNvPr id="3" name="Zástupný symbol pro obsah 2"/>
          <p:cNvSpPr>
            <a:spLocks noGrp="1"/>
          </p:cNvSpPr>
          <p:nvPr>
            <p:ph idx="1"/>
          </p:nvPr>
        </p:nvSpPr>
        <p:spPr/>
        <p:txBody>
          <a:bodyPr/>
          <a:lstStyle/>
          <a:p>
            <a:endParaRPr lang="cs-CZ" dirty="0"/>
          </a:p>
        </p:txBody>
      </p:sp>
      <p:sp>
        <p:nvSpPr>
          <p:cNvPr id="4" name="Elipsa 3"/>
          <p:cNvSpPr/>
          <p:nvPr/>
        </p:nvSpPr>
        <p:spPr>
          <a:xfrm>
            <a:off x="1358537" y="2063931"/>
            <a:ext cx="3775166" cy="23121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b="1" dirty="0" smtClean="0">
                <a:solidFill>
                  <a:srgbClr val="FF0000"/>
                </a:solidFill>
              </a:rPr>
              <a:t>ON LINE – nic se neposílá papírově</a:t>
            </a:r>
            <a:endParaRPr lang="cs-CZ" sz="2400" b="1" dirty="0">
              <a:solidFill>
                <a:srgbClr val="FF0000"/>
              </a:solidFill>
            </a:endParaRPr>
          </a:p>
        </p:txBody>
      </p:sp>
      <p:sp>
        <p:nvSpPr>
          <p:cNvPr id="5" name="Elipsa 4"/>
          <p:cNvSpPr/>
          <p:nvPr/>
        </p:nvSpPr>
        <p:spPr>
          <a:xfrm>
            <a:off x="5329646" y="1802675"/>
            <a:ext cx="5408023" cy="2886892"/>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b="1" dirty="0" smtClean="0">
                <a:solidFill>
                  <a:srgbClr val="FF0000"/>
                </a:solidFill>
              </a:rPr>
              <a:t>Přes webovou stránku- posílá se VYTIŠTĚNÝ VÝPIS NA VŠECHNY ŠKOLY</a:t>
            </a:r>
            <a:endParaRPr lang="cs-CZ" sz="2400" b="1" dirty="0">
              <a:solidFill>
                <a:srgbClr val="FF0000"/>
              </a:solidFill>
            </a:endParaRPr>
          </a:p>
        </p:txBody>
      </p:sp>
      <p:sp>
        <p:nvSpPr>
          <p:cNvPr id="6" name="Elipsa 5"/>
          <p:cNvSpPr/>
          <p:nvPr/>
        </p:nvSpPr>
        <p:spPr>
          <a:xfrm>
            <a:off x="3239589" y="3944983"/>
            <a:ext cx="4323805" cy="2116183"/>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b="1" dirty="0" smtClean="0">
                <a:solidFill>
                  <a:schemeClr val="tx1"/>
                </a:solidFill>
              </a:rPr>
              <a:t>TISKOPIS – na všechny školy papírově i s přílohami</a:t>
            </a:r>
            <a:endParaRPr lang="cs-CZ" sz="2000" b="1" dirty="0">
              <a:solidFill>
                <a:schemeClr val="tx1"/>
              </a:solidFill>
            </a:endParaRPr>
          </a:p>
        </p:txBody>
      </p:sp>
      <p:sp>
        <p:nvSpPr>
          <p:cNvPr id="7" name="Zaoblený obdélník 6"/>
          <p:cNvSpPr/>
          <p:nvPr/>
        </p:nvSpPr>
        <p:spPr>
          <a:xfrm>
            <a:off x="7511143" y="4206240"/>
            <a:ext cx="4075611" cy="2116183"/>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800" b="1" dirty="0" smtClean="0">
                <a:solidFill>
                  <a:schemeClr val="tx1"/>
                </a:solidFill>
              </a:rPr>
              <a:t>MUSÍ BÝT DO </a:t>
            </a:r>
          </a:p>
          <a:p>
            <a:pPr algn="ctr"/>
            <a:r>
              <a:rPr lang="cs-CZ" sz="2800" b="1" dirty="0" smtClean="0">
                <a:solidFill>
                  <a:schemeClr val="tx1"/>
                </a:solidFill>
              </a:rPr>
              <a:t>20. ÚNORA 2024</a:t>
            </a:r>
            <a:endParaRPr lang="cs-CZ" sz="2800" b="1" dirty="0">
              <a:solidFill>
                <a:schemeClr val="tx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ORGANIZACE JEDNOTNÉ PŘIJÍMACÍ ZKOUŠKY</a:t>
            </a:r>
          </a:p>
        </p:txBody>
      </p:sp>
      <p:sp>
        <p:nvSpPr>
          <p:cNvPr id="3" name="Zástupný symbol pro obsah 2"/>
          <p:cNvSpPr>
            <a:spLocks noGrp="1"/>
          </p:cNvSpPr>
          <p:nvPr>
            <p:ph idx="1"/>
          </p:nvPr>
        </p:nvSpPr>
        <p:spPr/>
        <p:txBody>
          <a:bodyPr>
            <a:normAutofit/>
          </a:bodyPr>
          <a:lstStyle/>
          <a:p>
            <a:r>
              <a:rPr lang="cs-CZ" sz="2400" dirty="0"/>
              <a:t>Uchazeč, který se hlásí alespoň do jednoho oboru středního vzdělání, do kterého se koná jednotná zkouška, může jednotnou zkoušku konat dvakrát.</a:t>
            </a:r>
          </a:p>
          <a:p>
            <a:endParaRPr lang="cs-CZ" sz="2400" dirty="0"/>
          </a:p>
          <a:p>
            <a:r>
              <a:rPr lang="cs-CZ" sz="2400" dirty="0"/>
              <a:t>CZVV </a:t>
            </a:r>
            <a:r>
              <a:rPr lang="cs-CZ" sz="2400" b="1" dirty="0">
                <a:solidFill>
                  <a:srgbClr val="FF0000"/>
                </a:solidFill>
              </a:rPr>
              <a:t>1. března 2024 </a:t>
            </a:r>
            <a:r>
              <a:rPr lang="cs-CZ" sz="2400" dirty="0"/>
              <a:t>určí, který uchazeč kde a kdy koná JPZ  předá tyto informace ředitelům středních škol.</a:t>
            </a:r>
          </a:p>
          <a:p>
            <a:r>
              <a:rPr lang="cs-CZ" sz="2400" dirty="0"/>
              <a:t>Rozdělovat se bude primárně podle vzdálenosti školy od bydliště a sekundárně podle kapacity školy pro JPZ.</a:t>
            </a:r>
          </a:p>
          <a:p>
            <a:r>
              <a:rPr lang="cs-CZ" sz="2400" dirty="0"/>
              <a:t>Je možné přiřadit </a:t>
            </a:r>
            <a:r>
              <a:rPr lang="cs-CZ" sz="2400" dirty="0" smtClean="0"/>
              <a:t>uchazeče 2 </a:t>
            </a:r>
            <a:r>
              <a:rPr lang="cs-CZ" sz="2400" dirty="0"/>
              <a:t>do jedné školy.</a:t>
            </a: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POZVÁNKY K JPZ</a:t>
            </a:r>
          </a:p>
        </p:txBody>
      </p:sp>
      <p:sp>
        <p:nvSpPr>
          <p:cNvPr id="3" name="Zástupný symbol pro obsah 2"/>
          <p:cNvSpPr>
            <a:spLocks noGrp="1"/>
          </p:cNvSpPr>
          <p:nvPr>
            <p:ph idx="1"/>
          </p:nvPr>
        </p:nvSpPr>
        <p:spPr/>
        <p:txBody>
          <a:bodyPr>
            <a:normAutofit/>
          </a:bodyPr>
          <a:lstStyle/>
          <a:p>
            <a:r>
              <a:rPr lang="cs-CZ" dirty="0"/>
              <a:t>Ředitel školy může stanovit konání </a:t>
            </a:r>
            <a:r>
              <a:rPr lang="cs-CZ" b="1" dirty="0">
                <a:solidFill>
                  <a:srgbClr val="FF0000"/>
                </a:solidFill>
              </a:rPr>
              <a:t>školní přijímací zkoušky</a:t>
            </a:r>
            <a:r>
              <a:rPr lang="cs-CZ" dirty="0"/>
              <a:t> s tím, že ale minimálně 1 termín musí být v jiný den, než jsou termíny JPZ.</a:t>
            </a:r>
          </a:p>
          <a:p>
            <a:r>
              <a:rPr lang="cs-CZ" dirty="0"/>
              <a:t> Ředitel střední školy může zadat termíny školních zkoušek konkrétním uchazečům v prostředí systému (s možností doplnění dalších informací), pokud ho bude využívat ke generování pozvánek.</a:t>
            </a:r>
          </a:p>
          <a:p>
            <a:r>
              <a:rPr lang="cs-CZ" dirty="0"/>
              <a:t>Pozvánky k JPZ a školní přijímací zkoušce posílá ředitel školy, a to 14 dní před termínem konání, a to buď odesláním zprávy v systému (platí pro elektronicky podané přihlášky) nebo zašle v listinné podobě (platí pro výpisy a tiskopisy).</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TERMÍNY</a:t>
            </a:r>
          </a:p>
        </p:txBody>
      </p:sp>
      <p:sp>
        <p:nvSpPr>
          <p:cNvPr id="3" name="Zástupný symbol pro obsah 2"/>
          <p:cNvSpPr>
            <a:spLocks noGrp="1"/>
          </p:cNvSpPr>
          <p:nvPr>
            <p:ph idx="1"/>
          </p:nvPr>
        </p:nvSpPr>
        <p:spPr/>
        <p:txBody>
          <a:bodyPr>
            <a:normAutofit lnSpcReduction="10000"/>
          </a:bodyPr>
          <a:lstStyle/>
          <a:p>
            <a:r>
              <a:rPr lang="cs-CZ" b="1" dirty="0"/>
              <a:t>JEDNOTNÁ PŘIJÍMACÍ ZKOUŠKA</a:t>
            </a:r>
            <a:r>
              <a:rPr lang="cs-CZ" dirty="0"/>
              <a:t>:</a:t>
            </a:r>
          </a:p>
          <a:p>
            <a:pPr lvl="8"/>
            <a:r>
              <a:rPr lang="cs-CZ" sz="2800" b="1" dirty="0" smtClean="0">
                <a:solidFill>
                  <a:srgbClr val="FF0000"/>
                </a:solidFill>
              </a:rPr>
              <a:t>Osmileté a šestileté: 16.a 17. dubna 2024</a:t>
            </a:r>
            <a:endParaRPr lang="cs-CZ" sz="2800" b="1" dirty="0">
              <a:solidFill>
                <a:srgbClr val="FF0000"/>
              </a:solidFill>
            </a:endParaRPr>
          </a:p>
          <a:p>
            <a:endParaRPr lang="cs-CZ" b="1" dirty="0">
              <a:solidFill>
                <a:srgbClr val="FF0000"/>
              </a:solidFill>
            </a:endParaRPr>
          </a:p>
          <a:p>
            <a:r>
              <a:rPr lang="cs-CZ" b="1" dirty="0"/>
              <a:t>ŠKOLNÍ PŘIJÍMACÍ ZKOUŠKA:</a:t>
            </a:r>
          </a:p>
          <a:p>
            <a:r>
              <a:rPr lang="cs-CZ" dirty="0"/>
              <a:t>Od 15.března do 23. dubna 2024</a:t>
            </a:r>
          </a:p>
          <a:p>
            <a:endParaRPr lang="cs-CZ" dirty="0"/>
          </a:p>
          <a:p>
            <a:r>
              <a:rPr lang="cs-CZ" dirty="0"/>
              <a:t>JPZ - NÁHRADNÍ TERMÍN PRO VŠECHNY OBORY:    </a:t>
            </a:r>
            <a:r>
              <a:rPr lang="cs-CZ" b="1" dirty="0">
                <a:solidFill>
                  <a:srgbClr val="FF0000"/>
                </a:solidFill>
              </a:rPr>
              <a:t>29.4.+30.4.2024</a:t>
            </a:r>
          </a:p>
          <a:p>
            <a:r>
              <a:rPr lang="cs-CZ" b="1" dirty="0"/>
              <a:t>ŠKOLNÍ PŘIJÍMACÍ ZKOUŠKA – náhradní: </a:t>
            </a:r>
          </a:p>
          <a:p>
            <a:r>
              <a:rPr lang="cs-CZ" b="1" dirty="0"/>
              <a:t>Od 24. dubna do 5. května 2024</a:t>
            </a:r>
          </a:p>
          <a:p>
            <a:endParaRPr 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lnSpcReduction="10000"/>
          </a:bodyPr>
          <a:lstStyle/>
          <a:p>
            <a:r>
              <a:rPr lang="cs-CZ" sz="2800" dirty="0"/>
              <a:t>Uchazeč,který se pro vážné důvody k řádnému termínu přijímací zkoušky nedostavil a svoji neúčast písemně nejpozději do </a:t>
            </a:r>
            <a:r>
              <a:rPr lang="cs-CZ" sz="2800" b="1" dirty="0">
                <a:solidFill>
                  <a:srgbClr val="FF0000"/>
                </a:solidFill>
              </a:rPr>
              <a:t>3 pracovních dnů </a:t>
            </a:r>
            <a:r>
              <a:rPr lang="cs-CZ" sz="2800" dirty="0"/>
              <a:t>omluvil řediteli školy, ve které měl přijímací zkoušku konat, koná zkoušku v náhradním termínu (na stejné škole,kde byl řádný termín).</a:t>
            </a:r>
          </a:p>
          <a:p>
            <a:r>
              <a:rPr lang="cs-CZ" sz="2800" dirty="0"/>
              <a:t> Ředitel školy může stanovit, že hodnotí splnění kritérií přijímacího řízení uchazečem také podle hodnocení na </a:t>
            </a:r>
            <a:r>
              <a:rPr lang="cs-CZ" sz="2800" b="1" dirty="0">
                <a:solidFill>
                  <a:srgbClr val="FF0000"/>
                </a:solidFill>
              </a:rPr>
              <a:t>vysvědčeních z předchozího vzdělávání </a:t>
            </a:r>
            <a:r>
              <a:rPr lang="cs-CZ" sz="2800" dirty="0"/>
              <a:t>nebo dalších skutečností, které osvědčují vhodné schopnosti, vědomosti a zájmy uchazeče.</a:t>
            </a:r>
          </a:p>
          <a:p>
            <a:endParaRPr lang="cs-CZ" sz="2800"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a:bodyPr>
          <a:lstStyle/>
          <a:p>
            <a:r>
              <a:rPr lang="cs-CZ" dirty="0"/>
              <a:t>Hodnocení JPZ se na celkovém hodnocení splnění kritérií přijímacího řízení uchazečem podílí </a:t>
            </a:r>
            <a:r>
              <a:rPr lang="cs-CZ" b="1" dirty="0">
                <a:solidFill>
                  <a:srgbClr val="FF0000"/>
                </a:solidFill>
              </a:rPr>
              <a:t>nejméně 60 </a:t>
            </a:r>
            <a:r>
              <a:rPr lang="cs-CZ" b="1" dirty="0" smtClean="0">
                <a:solidFill>
                  <a:srgbClr val="FF0000"/>
                </a:solidFill>
              </a:rPr>
              <a:t>%.</a:t>
            </a:r>
            <a:endParaRPr lang="cs-CZ" b="1" dirty="0">
              <a:solidFill>
                <a:srgbClr val="FF0000"/>
              </a:solidFill>
            </a:endParaRPr>
          </a:p>
          <a:p>
            <a:r>
              <a:rPr lang="cs-CZ" dirty="0"/>
              <a:t>Uchazeči se do celkového hodnocení započítává </a:t>
            </a:r>
            <a:r>
              <a:rPr lang="cs-CZ" b="1" dirty="0">
                <a:solidFill>
                  <a:srgbClr val="FF0000"/>
                </a:solidFill>
              </a:rPr>
              <a:t>lepší výsledek z písemného testu z českého jazyka a literatury a písemného testu z matematiky.</a:t>
            </a:r>
          </a:p>
          <a:p>
            <a:r>
              <a:rPr lang="cs-CZ" dirty="0"/>
              <a:t>Další hodnocení splnění kritérií stanoví ředitel školy.</a:t>
            </a:r>
          </a:p>
          <a:p>
            <a:r>
              <a:rPr lang="cs-CZ" dirty="0"/>
              <a:t>Ředitel školy může v rámci kritérií pro přijetí stanovit hranici úspěšnosti v jednotné zkoušce, ve školní přijímací zkoušce, v talentové zkoušce nebo v celkovém hodnocení při PŘ, které musí uchazeč dosáhnout jako nezbytné podmínky přijetí.</a:t>
            </a: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Průběh jednotné zkoušky v učebně</a:t>
            </a:r>
          </a:p>
        </p:txBody>
      </p:sp>
      <p:sp>
        <p:nvSpPr>
          <p:cNvPr id="3" name="Zástupný symbol pro obsah 2"/>
          <p:cNvSpPr>
            <a:spLocks noGrp="1"/>
          </p:cNvSpPr>
          <p:nvPr>
            <p:ph idx="1"/>
          </p:nvPr>
        </p:nvSpPr>
        <p:spPr/>
        <p:txBody>
          <a:bodyPr>
            <a:normAutofit lnSpcReduction="10000"/>
          </a:bodyPr>
          <a:lstStyle/>
          <a:p>
            <a:r>
              <a:rPr lang="cs-CZ" dirty="0"/>
              <a:t>Při úvodní administraci zadavatel seznámí uchazeče s následujícími pravidly pro konání zkoušky: </a:t>
            </a:r>
          </a:p>
          <a:p>
            <a:r>
              <a:rPr lang="cs-CZ" dirty="0"/>
              <a:t>➢ psací potřeby – povolená pouze propiska, nesmí propíjet, nesmí být </a:t>
            </a:r>
            <a:r>
              <a:rPr lang="cs-CZ" dirty="0" err="1"/>
              <a:t>gumovatelná</a:t>
            </a:r>
            <a:r>
              <a:rPr lang="cs-CZ" dirty="0"/>
              <a:t>, nesmí psát slabě nebo přerušovaně </a:t>
            </a:r>
          </a:p>
          <a:p>
            <a:pPr>
              <a:buFont typeface="Courier New" pitchFamily="49" charset="0"/>
              <a:buChar char="o"/>
            </a:pPr>
            <a:r>
              <a:rPr lang="cs-CZ" dirty="0"/>
              <a:t>➢ zápis odpovědí a jejich oprav – do ZA (nejde-li o uchazeče se SVP) </a:t>
            </a:r>
          </a:p>
          <a:p>
            <a:r>
              <a:rPr lang="cs-CZ" dirty="0"/>
              <a:t>➢ nepovolené pomůcky – např. mobilní telefony, chytré hodinky, kalkulačky </a:t>
            </a:r>
          </a:p>
          <a:p>
            <a:r>
              <a:rPr lang="cs-CZ" dirty="0"/>
              <a:t>➢ časový limit </a:t>
            </a:r>
          </a:p>
          <a:p>
            <a:r>
              <a:rPr lang="cs-CZ" dirty="0"/>
              <a:t>➢ možnost konání přestávek – SVP nebo zdravotní důvody</a:t>
            </a:r>
          </a:p>
          <a:p>
            <a:r>
              <a:rPr lang="cs-CZ" dirty="0"/>
              <a:t> ke konci zkoušky zadavatel upozorní na zbývající čas (10 min. a 5 min. před koncem) a příp. připomene uchazečům, že je nutné přepsat odpovědi do ZA.</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1026" name="Picture 2"/>
          <p:cNvPicPr>
            <a:picLocks noGrp="1" noChangeAspect="1" noChangeArrowheads="1"/>
          </p:cNvPicPr>
          <p:nvPr>
            <p:ph idx="1"/>
          </p:nvPr>
        </p:nvPicPr>
        <p:blipFill>
          <a:blip r:embed="rId2" cstate="print"/>
          <a:srcRect/>
          <a:stretch>
            <a:fillRect/>
          </a:stretch>
        </p:blipFill>
        <p:spPr bwMode="auto">
          <a:xfrm>
            <a:off x="1967133" y="366841"/>
            <a:ext cx="8514471" cy="5879214"/>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PODÁNÍ PŘIHLÁŠKY A PŘIJÍMACÍ ŘÍZENÍ od 1.1.2024</a:t>
            </a:r>
          </a:p>
        </p:txBody>
      </p:sp>
      <p:sp>
        <p:nvSpPr>
          <p:cNvPr id="3" name="Zástupný symbol pro obsah 2"/>
          <p:cNvSpPr>
            <a:spLocks noGrp="1"/>
          </p:cNvSpPr>
          <p:nvPr>
            <p:ph idx="1"/>
          </p:nvPr>
        </p:nvSpPr>
        <p:spPr/>
        <p:txBody>
          <a:bodyPr>
            <a:normAutofit fontScale="92500" lnSpcReduction="10000"/>
          </a:bodyPr>
          <a:lstStyle/>
          <a:p>
            <a:r>
              <a:rPr lang="cs-CZ" sz="2800" dirty="0"/>
              <a:t>Administrace přes Informační systém elektronické přihlášky</a:t>
            </a:r>
          </a:p>
          <a:p>
            <a:r>
              <a:rPr lang="cs-CZ" sz="2400" b="1" dirty="0">
                <a:solidFill>
                  <a:srgbClr val="FF0000"/>
                </a:solidFill>
              </a:rPr>
              <a:t>INFORMAČNÍ SYSTÉM BUDE ZPŘÍSTUPNĚN </a:t>
            </a:r>
            <a:r>
              <a:rPr lang="cs-CZ" sz="2400" b="1" dirty="0" smtClean="0">
                <a:solidFill>
                  <a:srgbClr val="FF0000"/>
                </a:solidFill>
              </a:rPr>
              <a:t>ŘEDITELŮM SŠ NEJPOZDĚJI </a:t>
            </a:r>
            <a:r>
              <a:rPr lang="cs-CZ" sz="2400" b="1" dirty="0">
                <a:solidFill>
                  <a:srgbClr val="FF0000"/>
                </a:solidFill>
              </a:rPr>
              <a:t>DNE 15. LEDNA 2024</a:t>
            </a:r>
            <a:r>
              <a:rPr lang="cs-CZ" sz="2400" b="1" dirty="0" smtClean="0">
                <a:solidFill>
                  <a:srgbClr val="FF0000"/>
                </a:solidFill>
              </a:rPr>
              <a:t>!!!</a:t>
            </a:r>
          </a:p>
          <a:p>
            <a:r>
              <a:rPr lang="cs-CZ" b="1" dirty="0" smtClean="0">
                <a:solidFill>
                  <a:srgbClr val="7030A0"/>
                </a:solidFill>
              </a:rPr>
              <a:t>NA WEBU A NA VOLNĚ PŘÍSTUPNÉM MÍSTĚ VE ŠKOLE ŘEDITEL SŠ do 31.1.2024 ZVEŘEJNÍ</a:t>
            </a:r>
            <a:r>
              <a:rPr lang="cs-CZ" dirty="0" smtClean="0"/>
              <a:t>:</a:t>
            </a:r>
          </a:p>
          <a:p>
            <a:r>
              <a:rPr lang="cs-CZ" dirty="0" smtClean="0"/>
              <a:t>kritéria pro přijetí</a:t>
            </a:r>
          </a:p>
          <a:p>
            <a:r>
              <a:rPr lang="cs-CZ" dirty="0" smtClean="0"/>
              <a:t>počet přijímaných</a:t>
            </a:r>
          </a:p>
          <a:p>
            <a:r>
              <a:rPr lang="cs-CZ" dirty="0" smtClean="0"/>
              <a:t>způsob hodnocení cizinců, případně náhradní způsob hodnocení - §20</a:t>
            </a:r>
          </a:p>
          <a:p>
            <a:r>
              <a:rPr lang="cs-CZ" dirty="0" smtClean="0"/>
              <a:t>zda stanovil školní přijímací zkoušku – obsah,forma a rozsah učiva</a:t>
            </a:r>
          </a:p>
          <a:p>
            <a:r>
              <a:rPr lang="cs-CZ" dirty="0" smtClean="0"/>
              <a:t>zda je nutná zdravotní způsobilost ke  studiu</a:t>
            </a:r>
          </a:p>
          <a:p>
            <a:endParaRPr lang="cs-CZ" dirty="0" smtClean="0"/>
          </a:p>
          <a:p>
            <a:endParaRPr lang="cs-CZ" dirty="0">
              <a:solidFill>
                <a:schemeClr val="tx2"/>
              </a:solidFill>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2050" name="Picture 2"/>
          <p:cNvPicPr>
            <a:picLocks noGrp="1" noChangeAspect="1" noChangeArrowheads="1"/>
          </p:cNvPicPr>
          <p:nvPr>
            <p:ph idx="1"/>
          </p:nvPr>
        </p:nvPicPr>
        <p:blipFill>
          <a:blip r:embed="rId2" cstate="print"/>
          <a:srcRect/>
          <a:stretch>
            <a:fillRect/>
          </a:stretch>
        </p:blipFill>
        <p:spPr bwMode="auto">
          <a:xfrm>
            <a:off x="1756117" y="2"/>
            <a:ext cx="8377310" cy="6156325"/>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3074" name="Picture 2"/>
          <p:cNvPicPr>
            <a:picLocks noGrp="1" noChangeAspect="1" noChangeArrowheads="1"/>
          </p:cNvPicPr>
          <p:nvPr>
            <p:ph idx="1"/>
          </p:nvPr>
        </p:nvPicPr>
        <p:blipFill>
          <a:blip r:embed="rId2" cstate="print"/>
          <a:srcRect/>
          <a:stretch>
            <a:fillRect/>
          </a:stretch>
        </p:blipFill>
        <p:spPr bwMode="auto">
          <a:xfrm>
            <a:off x="1661161" y="2"/>
            <a:ext cx="8757138" cy="6569611"/>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ŠKOLNÍ PŘIJÍMACÍ ZKOUŠKA</a:t>
            </a:r>
          </a:p>
        </p:txBody>
      </p:sp>
      <p:sp>
        <p:nvSpPr>
          <p:cNvPr id="3" name="Zástupný symbol pro obsah 2"/>
          <p:cNvSpPr>
            <a:spLocks noGrp="1"/>
          </p:cNvSpPr>
          <p:nvPr>
            <p:ph idx="1"/>
          </p:nvPr>
        </p:nvSpPr>
        <p:spPr/>
        <p:txBody>
          <a:bodyPr>
            <a:normAutofit/>
          </a:bodyPr>
          <a:lstStyle/>
          <a:p>
            <a:r>
              <a:rPr lang="cs-CZ" dirty="0"/>
              <a:t>termín musí být vyhlášen nejméně 14 dní předem</a:t>
            </a:r>
          </a:p>
          <a:p>
            <a:r>
              <a:rPr lang="cs-CZ" dirty="0"/>
              <a:t> v rozmezí </a:t>
            </a:r>
            <a:r>
              <a:rPr lang="cs-CZ" b="1" dirty="0">
                <a:solidFill>
                  <a:srgbClr val="FF0000"/>
                </a:solidFill>
              </a:rPr>
              <a:t>15. 3. – 23. 4. 2024 </a:t>
            </a:r>
          </a:p>
          <a:p>
            <a:r>
              <a:rPr lang="cs-CZ" dirty="0"/>
              <a:t>2 termíny, alespoň jeden nekoliduje s JPZ </a:t>
            </a:r>
          </a:p>
          <a:p>
            <a:r>
              <a:rPr lang="cs-CZ" dirty="0"/>
              <a:t>náhradní termín </a:t>
            </a:r>
            <a:r>
              <a:rPr lang="cs-CZ" b="1" dirty="0">
                <a:solidFill>
                  <a:srgbClr val="FF0000"/>
                </a:solidFill>
              </a:rPr>
              <a:t>24. 4. – 5. 5. </a:t>
            </a:r>
          </a:p>
          <a:p>
            <a:r>
              <a:rPr lang="cs-CZ" dirty="0"/>
              <a:t>alespoň jeden termín nekoliduje s JPZ </a:t>
            </a:r>
          </a:p>
          <a:p>
            <a:r>
              <a:rPr lang="cs-CZ" dirty="0"/>
              <a:t>pozvánka se posílá nejméně 14 dní před konáním zkoušky</a:t>
            </a:r>
          </a:p>
          <a:p>
            <a:r>
              <a:rPr lang="cs-CZ" dirty="0"/>
              <a:t>pozvánka pro náhradní termín nejméně 7 dní předem</a:t>
            </a: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VÝSLEDEK PŘIJÍMACÍHO ŘÍZENÍ</a:t>
            </a:r>
          </a:p>
        </p:txBody>
      </p:sp>
      <p:sp>
        <p:nvSpPr>
          <p:cNvPr id="3" name="Zástupný symbol pro obsah 2"/>
          <p:cNvSpPr>
            <a:spLocks noGrp="1"/>
          </p:cNvSpPr>
          <p:nvPr>
            <p:ph idx="1"/>
          </p:nvPr>
        </p:nvSpPr>
        <p:spPr/>
        <p:txBody>
          <a:bodyPr>
            <a:normAutofit/>
          </a:bodyPr>
          <a:lstStyle/>
          <a:p>
            <a:r>
              <a:rPr lang="cs-CZ" dirty="0"/>
              <a:t>CZVV zveřejní škole výsledky JPZ  </a:t>
            </a:r>
            <a:r>
              <a:rPr lang="cs-CZ" b="1" dirty="0">
                <a:solidFill>
                  <a:srgbClr val="FF0000"/>
                </a:solidFill>
              </a:rPr>
              <a:t>6.5.2024.</a:t>
            </a:r>
          </a:p>
          <a:p>
            <a:r>
              <a:rPr lang="cs-CZ" dirty="0"/>
              <a:t>Ředitel školy </a:t>
            </a:r>
            <a:r>
              <a:rPr lang="cs-CZ" b="1" dirty="0">
                <a:solidFill>
                  <a:srgbClr val="FF0000"/>
                </a:solidFill>
              </a:rPr>
              <a:t>7.5.2024</a:t>
            </a:r>
            <a:r>
              <a:rPr lang="cs-CZ" dirty="0"/>
              <a:t> zadá do informačního systému seznam uchazečů a jejich pořadí.</a:t>
            </a:r>
          </a:p>
          <a:p>
            <a:r>
              <a:rPr lang="cs-CZ" dirty="0"/>
              <a:t>Uchazeči nesmí sdílet stejné pořadí.</a:t>
            </a:r>
          </a:p>
          <a:p>
            <a:r>
              <a:rPr lang="cs-CZ" dirty="0"/>
              <a:t>Uchazeči, kteří nesplnili kritéria přijímacího řízení,mají uveden příznak „nesplnil kritéria“a pořadí nemají vyplněno.</a:t>
            </a:r>
          </a:p>
          <a:p>
            <a:r>
              <a:rPr lang="cs-CZ" dirty="0"/>
              <a:t>Systém </a:t>
            </a:r>
            <a:r>
              <a:rPr lang="cs-CZ" b="1" dirty="0">
                <a:solidFill>
                  <a:srgbClr val="FF0000"/>
                </a:solidFill>
              </a:rPr>
              <a:t>8.5. 2024 </a:t>
            </a:r>
            <a:r>
              <a:rPr lang="cs-CZ" dirty="0"/>
              <a:t>rozdělí uchazeče do oborů podle jimi zvolené priority a zašle řediteli střední školy prostřednictvím systému informaci o stavu „přijetí/nepřijetí“ včetně důvodu nepřijetí (zda byl přijat do jiného boru či z kapacitních důvodů).</a:t>
            </a: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a:bodyPr>
          <a:lstStyle/>
          <a:p>
            <a:r>
              <a:rPr lang="cs-CZ" sz="2400" dirty="0"/>
              <a:t>Umístí-li se uchazeč na místě opravňujícím k přijetí do více oborů středního vzdělání, bude přijat do oboru umístěného z těchto oborů na přednostnějším pořadí uvedeném na přihlášce, do ostatních oborů nebude přijat.</a:t>
            </a:r>
          </a:p>
          <a:p>
            <a:r>
              <a:rPr lang="cs-CZ" sz="2400" dirty="0"/>
              <a:t>Ředitel </a:t>
            </a:r>
            <a:r>
              <a:rPr lang="cs-CZ" sz="2400" b="1" dirty="0">
                <a:solidFill>
                  <a:srgbClr val="FF0000"/>
                </a:solidFill>
              </a:rPr>
              <a:t>9.5. 2024 </a:t>
            </a:r>
            <a:r>
              <a:rPr lang="cs-CZ" sz="2400" dirty="0"/>
              <a:t>provede kontrolu a potvrdí výsledky.</a:t>
            </a:r>
          </a:p>
          <a:p>
            <a:r>
              <a:rPr lang="cs-CZ" sz="2400" dirty="0"/>
              <a:t>V případě nesrovnalostí komunikuje ředitel s CZZV</a:t>
            </a:r>
            <a:r>
              <a:rPr lang="cs-CZ" sz="2400" dirty="0" smtClean="0"/>
              <a:t>.</a:t>
            </a:r>
          </a:p>
          <a:p>
            <a:endParaRPr lang="cs-CZ" sz="2400" dirty="0"/>
          </a:p>
          <a:p>
            <a:r>
              <a:rPr lang="cs-CZ" sz="2400" b="1" dirty="0">
                <a:solidFill>
                  <a:srgbClr val="FF0000"/>
                </a:solidFill>
              </a:rPr>
              <a:t>TEDY UCHAZEČ BUDE PŘIJAT JEN NA JEDNU ŠKOLU ČI PŘÍPADNĚ NEBUDE PŘIJAT NIKAM!!!</a:t>
            </a:r>
          </a:p>
          <a:p>
            <a:endParaRPr lang="cs-CZ" sz="24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a:bodyPr>
          <a:lstStyle/>
          <a:p>
            <a:r>
              <a:rPr lang="cs-CZ" dirty="0"/>
              <a:t>Ve dnech 10.,13.a 14. května 2024 – nahlížené do spisu pro ZZ, případně zletilé uchazeče.</a:t>
            </a:r>
          </a:p>
          <a:p>
            <a:r>
              <a:rPr lang="cs-CZ" dirty="0"/>
              <a:t>Výsledky PŘ zveřejní všechny střední školy </a:t>
            </a:r>
            <a:r>
              <a:rPr lang="cs-CZ" b="1" dirty="0">
                <a:solidFill>
                  <a:srgbClr val="FF0000"/>
                </a:solidFill>
              </a:rPr>
              <a:t>15. května 2024.</a:t>
            </a:r>
          </a:p>
          <a:p>
            <a:r>
              <a:rPr lang="cs-CZ" dirty="0"/>
              <a:t>Rozhodnutí o přijetí nebo nepřijetí ke vzdělávání se oznamují zveřejněním seznamu uchazečů pod přiděleným registračním číslem s výsledkem řízení u každého uchazeče.</a:t>
            </a:r>
          </a:p>
          <a:p>
            <a:r>
              <a:rPr lang="cs-CZ" dirty="0"/>
              <a:t>Nepřijetí se nevydává ani u nepřijatých uchazečů.</a:t>
            </a:r>
          </a:p>
          <a:p>
            <a:r>
              <a:rPr lang="cs-CZ" dirty="0"/>
              <a:t>Ve škole jsou výsledky zveřejněny nejméně 15 dní.</a:t>
            </a: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sz="2400" dirty="0"/>
              <a:t>Seznam obsahuje také hodnocení jednotné zkoušky, školní přijímací zkoušky, talentové zkoušky a hodnocení ostatních kritérií, pokud jsou součástí přijímacího řízení.</a:t>
            </a:r>
          </a:p>
          <a:p>
            <a:r>
              <a:rPr lang="cs-CZ" sz="2400" dirty="0"/>
              <a:t>Uchazeči v systému uvidí výsledky ve všech oborech, kam podali přihlášky, a to nejdříve po uzavření verifikace, tj. </a:t>
            </a:r>
            <a:r>
              <a:rPr lang="cs-CZ" sz="2400" b="1" dirty="0">
                <a:solidFill>
                  <a:srgbClr val="FF0000"/>
                </a:solidFill>
              </a:rPr>
              <a:t>9.5. či 10.5.2024</a:t>
            </a:r>
            <a:r>
              <a:rPr lang="cs-CZ" sz="2400" dirty="0"/>
              <a:t>.</a:t>
            </a:r>
          </a:p>
          <a:p>
            <a:r>
              <a:rPr lang="cs-CZ" sz="2400" dirty="0"/>
              <a:t>Seznam se zveřejňuje na veřejném přístupném místě ve škole a způsobem umožňujícím dálkový přístup v informačním systému. Zveřejněním seznamu se považují rozhodnutí za oznámená.</a:t>
            </a:r>
          </a:p>
          <a:p>
            <a:endParaRPr lang="cs-CZ" sz="2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dirty="0"/>
              <a:t>Rozhodnutí o přijetí nebo nepřijetí ke vzdělávání se v písemné formě podle správního řádu nevyhotovuje a do spisu se nečiní záznam. Součástí spisu je seznam dle viz výše.</a:t>
            </a:r>
          </a:p>
          <a:p>
            <a:endParaRPr lang="cs-CZ" dirty="0"/>
          </a:p>
          <a:p>
            <a:r>
              <a:rPr lang="cs-CZ" b="1" dirty="0">
                <a:solidFill>
                  <a:srgbClr val="002060"/>
                </a:solidFill>
              </a:rPr>
              <a:t>VZDÁNÍ SE PRÁVA NA PŘIJETÍ</a:t>
            </a:r>
          </a:p>
          <a:p>
            <a:r>
              <a:rPr lang="cs-CZ" b="1" dirty="0">
                <a:solidFill>
                  <a:srgbClr val="002060"/>
                </a:solidFill>
              </a:rPr>
              <a:t>  </a:t>
            </a:r>
            <a:r>
              <a:rPr lang="cs-CZ" dirty="0"/>
              <a:t>Uchazeč se může vzdát práva na přijetí do daného oboru středního vzdělání. Vzdáním se práva na přijetí do daného oboru středního vzdělání uchazeči nevzniká právo na přijetí do jiných oborů vzdělání v daném kole přijímacího řízení. Ředitel školy může takto uvolněné místo obsadit až v dalším kole přijímacího řízení.</a:t>
            </a: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ODVOLÁNÍ</a:t>
            </a:r>
          </a:p>
        </p:txBody>
      </p:sp>
      <p:sp>
        <p:nvSpPr>
          <p:cNvPr id="3" name="Zástupný symbol pro obsah 2"/>
          <p:cNvSpPr>
            <a:spLocks noGrp="1"/>
          </p:cNvSpPr>
          <p:nvPr>
            <p:ph idx="1"/>
          </p:nvPr>
        </p:nvSpPr>
        <p:spPr/>
        <p:txBody>
          <a:bodyPr>
            <a:normAutofit/>
          </a:bodyPr>
          <a:lstStyle/>
          <a:p>
            <a:r>
              <a:rPr lang="cs-CZ" dirty="0"/>
              <a:t>Odvolání lze podat ve lhůtě </a:t>
            </a:r>
            <a:r>
              <a:rPr lang="cs-CZ" b="1" dirty="0">
                <a:solidFill>
                  <a:srgbClr val="FF0000"/>
                </a:solidFill>
              </a:rPr>
              <a:t>3 pracovních dnů ode dne zveřejnění výsledků přijímacího řízení .</a:t>
            </a:r>
          </a:p>
          <a:p>
            <a:r>
              <a:rPr lang="cs-CZ" dirty="0"/>
              <a:t>Odvolání se podává proti výsledkům přijímacího řízení, </a:t>
            </a:r>
            <a:r>
              <a:rPr lang="cs-CZ" dirty="0" err="1"/>
              <a:t>né</a:t>
            </a:r>
            <a:r>
              <a:rPr lang="cs-CZ" dirty="0"/>
              <a:t> proti nepřijetí. Tzn. jedná se o opravné a podobné prostředky, tedy nemají vliv na přijetí</a:t>
            </a:r>
            <a:r>
              <a:rPr lang="cs-CZ" sz="3200" dirty="0"/>
              <a:t>. </a:t>
            </a:r>
          </a:p>
          <a:p>
            <a:r>
              <a:rPr lang="cs-CZ" dirty="0"/>
              <a:t>Odvolání proti nepřijetí z kapacitních důvodů nemá smysl. Uvolněná místa se obsazují v dalších kolech.</a:t>
            </a:r>
          </a:p>
          <a:p>
            <a:r>
              <a:rPr lang="cs-CZ" dirty="0"/>
              <a:t>Smysl dává odvolání např. z důvodu chybného zadání, chybného hodnocení podle kritérií nebo narušení průběhu zkoušky.</a:t>
            </a: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DRUHÉ KOLO PŘIJÍMACÍHO ŘÍZENÍ</a:t>
            </a:r>
          </a:p>
        </p:txBody>
      </p:sp>
      <p:sp>
        <p:nvSpPr>
          <p:cNvPr id="3" name="Zástupný symbol pro obsah 2"/>
          <p:cNvSpPr>
            <a:spLocks noGrp="1"/>
          </p:cNvSpPr>
          <p:nvPr>
            <p:ph idx="1"/>
          </p:nvPr>
        </p:nvSpPr>
        <p:spPr/>
        <p:txBody>
          <a:bodyPr>
            <a:normAutofit/>
          </a:bodyPr>
          <a:lstStyle/>
          <a:p>
            <a:r>
              <a:rPr lang="cs-CZ" dirty="0"/>
              <a:t>Ředitel může vyhlásil </a:t>
            </a:r>
            <a:r>
              <a:rPr lang="cs-CZ" b="1" dirty="0">
                <a:solidFill>
                  <a:srgbClr val="FF0000"/>
                </a:solidFill>
              </a:rPr>
              <a:t>DRUHÉ KOLO – probíhá jako první </a:t>
            </a:r>
            <a:r>
              <a:rPr lang="cs-CZ" dirty="0"/>
              <a:t>– tři přihlášky.</a:t>
            </a:r>
          </a:p>
          <a:p>
            <a:r>
              <a:rPr lang="cs-CZ" dirty="0"/>
              <a:t>SEZNAM VOLNÝCH MÍST – informační systém</a:t>
            </a:r>
            <a:r>
              <a:rPr lang="cs-CZ" dirty="0" smtClean="0"/>
              <a:t>.</a:t>
            </a:r>
          </a:p>
          <a:p>
            <a:endParaRPr lang="cs-CZ" dirty="0" smtClean="0"/>
          </a:p>
          <a:p>
            <a:r>
              <a:rPr lang="cs-CZ" dirty="0" smtClean="0"/>
              <a:t>V PŘÍPADĚ OSMILETÝCH GYMNÁZIÍ SE NEPŘEDPOKLÁDÁ.</a:t>
            </a:r>
          </a:p>
          <a:p>
            <a:endParaRPr lang="cs-CZ" dirty="0" smtClean="0"/>
          </a:p>
          <a:p>
            <a:endParaRPr lang="cs-CZ" dirty="0" smtClean="0"/>
          </a:p>
          <a:p>
            <a:r>
              <a:rPr lang="cs-CZ" sz="3600" b="1" dirty="0" smtClean="0">
                <a:solidFill>
                  <a:srgbClr val="FF0000"/>
                </a:solidFill>
              </a:rPr>
              <a:t>             ALE MŮŽE SE STÁT?!?!</a:t>
            </a:r>
            <a:endParaRPr lang="cs-CZ" sz="3600" b="1" dirty="0">
              <a:solidFill>
                <a:srgbClr val="FF0000"/>
              </a:solidFill>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PŘIHLÁŠKA</a:t>
            </a:r>
            <a:endParaRPr lang="cs-CZ" dirty="0"/>
          </a:p>
        </p:txBody>
      </p:sp>
      <p:sp>
        <p:nvSpPr>
          <p:cNvPr id="3" name="Zástupný symbol pro obsah 2"/>
          <p:cNvSpPr>
            <a:spLocks noGrp="1"/>
          </p:cNvSpPr>
          <p:nvPr>
            <p:ph idx="1"/>
          </p:nvPr>
        </p:nvSpPr>
        <p:spPr/>
        <p:txBody>
          <a:bodyPr>
            <a:normAutofit/>
          </a:bodyPr>
          <a:lstStyle/>
          <a:p>
            <a:r>
              <a:rPr lang="cs-CZ" sz="2800" dirty="0"/>
              <a:t>Uchazeč podává nejvýše do </a:t>
            </a:r>
            <a:r>
              <a:rPr lang="cs-CZ" sz="2800" b="1" dirty="0" smtClean="0">
                <a:solidFill>
                  <a:srgbClr val="FF0000"/>
                </a:solidFill>
              </a:rPr>
              <a:t>3 GYMNÁZIÍ</a:t>
            </a:r>
            <a:endParaRPr lang="cs-CZ" sz="2800" b="1" dirty="0">
              <a:solidFill>
                <a:srgbClr val="FF0000"/>
              </a:solidFill>
            </a:endParaRPr>
          </a:p>
          <a:p>
            <a:r>
              <a:rPr lang="cs-CZ" sz="2800" dirty="0"/>
              <a:t>Přihlášku podává uchazeč střední škole.</a:t>
            </a:r>
          </a:p>
          <a:p>
            <a:r>
              <a:rPr lang="cs-CZ" sz="2800" dirty="0"/>
              <a:t>Za nezletilého uchazeče podává přihlášku zákonný zástupce.</a:t>
            </a:r>
          </a:p>
          <a:p>
            <a:r>
              <a:rPr lang="cs-CZ" sz="2800" dirty="0" smtClean="0"/>
              <a:t>Termín </a:t>
            </a:r>
            <a:r>
              <a:rPr lang="cs-CZ" sz="2800" dirty="0"/>
              <a:t>pro podání je </a:t>
            </a:r>
            <a:r>
              <a:rPr lang="cs-CZ" sz="2800" b="1" dirty="0">
                <a:solidFill>
                  <a:srgbClr val="FF0000"/>
                </a:solidFill>
              </a:rPr>
              <a:t>20.února 2024.</a:t>
            </a:r>
          </a:p>
          <a:p>
            <a:r>
              <a:rPr lang="cs-CZ" sz="2800" dirty="0"/>
              <a:t>Nejdříve lze podat přihlášku </a:t>
            </a:r>
            <a:r>
              <a:rPr lang="cs-CZ" sz="2800" b="1" dirty="0">
                <a:solidFill>
                  <a:srgbClr val="FF0000"/>
                </a:solidFill>
              </a:rPr>
              <a:t>1.2.2024.</a:t>
            </a:r>
          </a:p>
          <a:p>
            <a:endParaRPr lang="cs-CZ"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TERMÍNY DRUHÉHO KOLA</a:t>
            </a:r>
          </a:p>
        </p:txBody>
      </p:sp>
      <p:sp>
        <p:nvSpPr>
          <p:cNvPr id="3" name="Zástupný symbol pro obsah 2"/>
          <p:cNvSpPr>
            <a:spLocks noGrp="1"/>
          </p:cNvSpPr>
          <p:nvPr>
            <p:ph idx="1"/>
          </p:nvPr>
        </p:nvSpPr>
        <p:spPr/>
        <p:txBody>
          <a:bodyPr>
            <a:normAutofit lnSpcReduction="10000"/>
          </a:bodyPr>
          <a:lstStyle/>
          <a:p>
            <a:r>
              <a:rPr lang="cs-CZ" dirty="0"/>
              <a:t>Termín může být vyhlášen – do </a:t>
            </a:r>
            <a:r>
              <a:rPr lang="cs-CZ" dirty="0" smtClean="0"/>
              <a:t>18.5.2024</a:t>
            </a:r>
            <a:endParaRPr lang="cs-CZ" dirty="0"/>
          </a:p>
          <a:p>
            <a:r>
              <a:rPr lang="cs-CZ" dirty="0"/>
              <a:t>Termín podání přihlášky – </a:t>
            </a:r>
            <a:r>
              <a:rPr lang="cs-CZ" b="1" dirty="0">
                <a:solidFill>
                  <a:srgbClr val="FF0000"/>
                </a:solidFill>
              </a:rPr>
              <a:t>do 24. 5. 2024.</a:t>
            </a:r>
          </a:p>
          <a:p>
            <a:r>
              <a:rPr lang="cs-CZ" dirty="0"/>
              <a:t>Termín školní zkoušky: 8. – 12. 6. 2024</a:t>
            </a:r>
          </a:p>
          <a:p>
            <a:r>
              <a:rPr lang="cs-CZ" dirty="0"/>
              <a:t> 1 řádný termín. </a:t>
            </a:r>
          </a:p>
          <a:p>
            <a:r>
              <a:rPr lang="cs-CZ" dirty="0"/>
              <a:t>Náhradní termín se nekoná. </a:t>
            </a:r>
          </a:p>
          <a:p>
            <a:r>
              <a:rPr lang="cs-CZ" dirty="0"/>
              <a:t>Pozvánka nejméně 7 dní předem. </a:t>
            </a:r>
          </a:p>
          <a:p>
            <a:r>
              <a:rPr lang="cs-CZ" dirty="0"/>
              <a:t>Výsledky budou škole zveřejněny </a:t>
            </a:r>
            <a:r>
              <a:rPr lang="cs-CZ" b="1" dirty="0">
                <a:solidFill>
                  <a:srgbClr val="FF0000"/>
                </a:solidFill>
              </a:rPr>
              <a:t>13. 6. 2024</a:t>
            </a:r>
          </a:p>
          <a:p>
            <a:r>
              <a:rPr lang="cs-CZ" dirty="0"/>
              <a:t>Nahlížení do spisu – 18., 19. a 20. června 2024</a:t>
            </a:r>
          </a:p>
          <a:p>
            <a:r>
              <a:rPr lang="cs-CZ" dirty="0"/>
              <a:t>Ředitel zveřejní výsledky </a:t>
            </a:r>
            <a:r>
              <a:rPr lang="cs-CZ" dirty="0" smtClean="0"/>
              <a:t>- </a:t>
            </a:r>
            <a:r>
              <a:rPr lang="cs-CZ" b="1" dirty="0" smtClean="0">
                <a:solidFill>
                  <a:srgbClr val="FF0000"/>
                </a:solidFill>
              </a:rPr>
              <a:t>21.6.2024</a:t>
            </a:r>
            <a:endParaRPr lang="cs-CZ" b="1" dirty="0">
              <a:solidFill>
                <a:srgbClr val="FF0000"/>
              </a:solidFill>
            </a:endParaRPr>
          </a:p>
          <a:p>
            <a:endParaRPr lang="cs-CZ" b="1" dirty="0">
              <a:solidFill>
                <a:srgbClr val="FF0000"/>
              </a:solidFill>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SHRNUTÍ</a:t>
            </a:r>
            <a:endParaRPr lang="cs-CZ" dirty="0"/>
          </a:p>
        </p:txBody>
      </p:sp>
      <p:sp>
        <p:nvSpPr>
          <p:cNvPr id="3" name="Zástupný symbol pro obsah 2"/>
          <p:cNvSpPr>
            <a:spLocks noGrp="1"/>
          </p:cNvSpPr>
          <p:nvPr>
            <p:ph idx="1"/>
          </p:nvPr>
        </p:nvSpPr>
        <p:spPr/>
        <p:txBody>
          <a:bodyPr>
            <a:normAutofit/>
          </a:bodyPr>
          <a:lstStyle/>
          <a:p>
            <a:r>
              <a:rPr lang="cs-CZ" sz="3600" b="1" dirty="0" smtClean="0">
                <a:solidFill>
                  <a:srgbClr val="FF0000"/>
                </a:solidFill>
              </a:rPr>
              <a:t>     DO 20.2. 2024 PODAT PŘIHLÁŠKU!!!</a:t>
            </a:r>
          </a:p>
          <a:p>
            <a:endParaRPr lang="cs-CZ" sz="3600" b="1" dirty="0" smtClean="0">
              <a:solidFill>
                <a:srgbClr val="FF0000"/>
              </a:solidFill>
            </a:endParaRPr>
          </a:p>
          <a:p>
            <a:r>
              <a:rPr lang="cs-CZ" sz="3600" b="1" dirty="0" smtClean="0"/>
              <a:t>CO DĚLAT?</a:t>
            </a:r>
          </a:p>
          <a:p>
            <a:r>
              <a:rPr lang="cs-CZ" sz="2400" dirty="0" smtClean="0"/>
              <a:t>-</a:t>
            </a:r>
            <a:r>
              <a:rPr lang="cs-CZ" sz="2400" b="1" dirty="0" smtClean="0">
                <a:solidFill>
                  <a:srgbClr val="FF0000"/>
                </a:solidFill>
              </a:rPr>
              <a:t> </a:t>
            </a:r>
            <a:r>
              <a:rPr lang="cs-CZ" sz="2400" dirty="0" smtClean="0"/>
              <a:t>v průběhu ledna shánět PŘÍLOHY</a:t>
            </a:r>
          </a:p>
          <a:p>
            <a:r>
              <a:rPr lang="cs-CZ" sz="2400" dirty="0" smtClean="0"/>
              <a:t>- mít vybrané tři školy dle priority </a:t>
            </a:r>
          </a:p>
          <a:p>
            <a:r>
              <a:rPr lang="cs-CZ" sz="2400" dirty="0" smtClean="0"/>
              <a:t>- rozhodnout se, jakou formou budete podávat přihlášku</a:t>
            </a:r>
            <a:endParaRPr lang="cs-CZ" sz="24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NABÍZÍME….</a:t>
            </a:r>
            <a:endParaRPr lang="cs-CZ" dirty="0"/>
          </a:p>
        </p:txBody>
      </p:sp>
      <p:sp>
        <p:nvSpPr>
          <p:cNvPr id="3" name="Zástupný symbol pro obsah 2"/>
          <p:cNvSpPr>
            <a:spLocks noGrp="1"/>
          </p:cNvSpPr>
          <p:nvPr>
            <p:ph idx="1"/>
          </p:nvPr>
        </p:nvSpPr>
        <p:spPr/>
        <p:txBody>
          <a:bodyPr/>
          <a:lstStyle/>
          <a:p>
            <a:r>
              <a:rPr lang="cs-CZ" dirty="0" smtClean="0"/>
              <a:t>                        </a:t>
            </a:r>
            <a:r>
              <a:rPr lang="cs-CZ" sz="2800" b="1" dirty="0" smtClean="0">
                <a:solidFill>
                  <a:srgbClr val="FF0000"/>
                </a:solidFill>
              </a:rPr>
              <a:t>KONZULTAČNÍ ODPOLEDNE:</a:t>
            </a:r>
          </a:p>
          <a:p>
            <a:r>
              <a:rPr lang="cs-CZ" dirty="0" smtClean="0"/>
              <a:t>1.2. </a:t>
            </a:r>
          </a:p>
          <a:p>
            <a:r>
              <a:rPr lang="cs-CZ" dirty="0" smtClean="0"/>
              <a:t>6.2.</a:t>
            </a:r>
          </a:p>
          <a:p>
            <a:r>
              <a:rPr lang="cs-CZ" dirty="0" smtClean="0"/>
              <a:t>8.2.</a:t>
            </a:r>
          </a:p>
          <a:p>
            <a:r>
              <a:rPr lang="cs-CZ" dirty="0" smtClean="0"/>
              <a:t>13.2.</a:t>
            </a:r>
          </a:p>
          <a:p>
            <a:r>
              <a:rPr lang="cs-CZ" dirty="0" smtClean="0"/>
              <a:t>15.2.             </a:t>
            </a:r>
            <a:r>
              <a:rPr lang="cs-CZ" b="1" dirty="0" smtClean="0">
                <a:solidFill>
                  <a:srgbClr val="7030A0"/>
                </a:solidFill>
              </a:rPr>
              <a:t>VŽDY OD 13 DO 16.30 , v případě potřeby i jinak</a:t>
            </a:r>
          </a:p>
          <a:p>
            <a:r>
              <a:rPr lang="cs-CZ" b="1" dirty="0" smtClean="0">
                <a:solidFill>
                  <a:srgbClr val="7030A0"/>
                </a:solidFill>
              </a:rPr>
              <a:t>Přihlášku podáme buď elektronicky, či vytiskneme VÝPIS či vyplníme tiskopis.</a:t>
            </a:r>
            <a:endParaRPr lang="cs-CZ" b="1" dirty="0">
              <a:solidFill>
                <a:srgbClr val="7030A0"/>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KDE JEŠTĚ HLEDAT POMOC</a:t>
            </a:r>
            <a:endParaRPr lang="cs-CZ" dirty="0"/>
          </a:p>
        </p:txBody>
      </p:sp>
      <p:sp>
        <p:nvSpPr>
          <p:cNvPr id="3" name="Zástupný symbol pro obsah 2"/>
          <p:cNvSpPr>
            <a:spLocks noGrp="1"/>
          </p:cNvSpPr>
          <p:nvPr>
            <p:ph idx="1"/>
          </p:nvPr>
        </p:nvSpPr>
        <p:spPr/>
        <p:txBody>
          <a:bodyPr/>
          <a:lstStyle/>
          <a:p>
            <a:r>
              <a:rPr lang="cs-CZ" dirty="0" smtClean="0">
                <a:hlinkClick r:id="rId2"/>
              </a:rPr>
              <a:t>www.</a:t>
            </a:r>
            <a:r>
              <a:rPr lang="cs-CZ" dirty="0" err="1" smtClean="0">
                <a:hlinkClick r:id="rId2"/>
              </a:rPr>
              <a:t>prihlaskynastredni.cz</a:t>
            </a:r>
            <a:endParaRPr lang="cs-CZ" dirty="0" smtClean="0"/>
          </a:p>
          <a:p>
            <a:r>
              <a:rPr lang="cs-CZ" dirty="0" smtClean="0">
                <a:hlinkClick r:id="rId3"/>
              </a:rPr>
              <a:t>www.</a:t>
            </a:r>
            <a:r>
              <a:rPr lang="cs-CZ" dirty="0" err="1" smtClean="0">
                <a:hlinkClick r:id="rId3"/>
              </a:rPr>
              <a:t>msmt.cz</a:t>
            </a:r>
            <a:endParaRPr lang="cs-CZ" dirty="0" smtClean="0"/>
          </a:p>
          <a:p>
            <a:r>
              <a:rPr lang="cs-CZ" dirty="0" smtClean="0">
                <a:hlinkClick r:id="rId4"/>
              </a:rPr>
              <a:t>www.</a:t>
            </a:r>
            <a:r>
              <a:rPr lang="cs-CZ" dirty="0" err="1" smtClean="0">
                <a:hlinkClick r:id="rId4"/>
              </a:rPr>
              <a:t>cermat.cz</a:t>
            </a:r>
            <a:endParaRPr lang="cs-CZ" dirty="0" smtClean="0"/>
          </a:p>
          <a:p>
            <a:r>
              <a:rPr lang="cs-CZ" dirty="0" smtClean="0">
                <a:hlinkClick r:id="rId5"/>
              </a:rPr>
              <a:t>www.</a:t>
            </a:r>
            <a:r>
              <a:rPr lang="cs-CZ" dirty="0" err="1" smtClean="0">
                <a:hlinkClick r:id="rId5"/>
              </a:rPr>
              <a:t>edu.cz</a:t>
            </a:r>
            <a:endParaRPr lang="cs-CZ" dirty="0" smtClean="0"/>
          </a:p>
          <a:p>
            <a:endParaRPr lang="cs-CZ" dirty="0" smtClean="0"/>
          </a:p>
          <a:p>
            <a:r>
              <a:rPr lang="cs-CZ" dirty="0" smtClean="0"/>
              <a:t>ZKOUŠKA NA ZKOUŠKY -12.12.2023 proběhly</a:t>
            </a:r>
          </a:p>
          <a:p>
            <a:r>
              <a:rPr lang="cs-CZ" dirty="0" smtClean="0"/>
              <a:t>PŘIJÍMAČKY </a:t>
            </a:r>
            <a:r>
              <a:rPr lang="cs-CZ" dirty="0" smtClean="0"/>
              <a:t>NANEČISTO – SCIO –placené </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a:t>Způsoby podání přihlášky</a:t>
            </a:r>
          </a:p>
        </p:txBody>
      </p:sp>
      <p:sp>
        <p:nvSpPr>
          <p:cNvPr id="3" name="Zástupný symbol pro obsah 2"/>
          <p:cNvSpPr>
            <a:spLocks noGrp="1"/>
          </p:cNvSpPr>
          <p:nvPr>
            <p:ph idx="1"/>
          </p:nvPr>
        </p:nvSpPr>
        <p:spPr/>
        <p:txBody>
          <a:bodyPr>
            <a:normAutofit/>
          </a:bodyPr>
          <a:lstStyle/>
          <a:p>
            <a:r>
              <a:rPr lang="cs-CZ" sz="2400" dirty="0"/>
              <a:t>1. </a:t>
            </a:r>
            <a:r>
              <a:rPr lang="cs-CZ" sz="2400" b="1" dirty="0">
                <a:solidFill>
                  <a:srgbClr val="FF0000"/>
                </a:solidFill>
              </a:rPr>
              <a:t>PROSTŘEDNICTVÍM  informačního systému na základě prokázání totožnosti s využitím prostředku pro elektronickou identifikaci:</a:t>
            </a:r>
          </a:p>
          <a:p>
            <a:r>
              <a:rPr lang="cs-CZ" sz="2400" dirty="0"/>
              <a:t>ověřená elektronická identita NIA – nejčastěji Mobilní klíč </a:t>
            </a:r>
            <a:r>
              <a:rPr lang="cs-CZ" sz="2400" dirty="0" err="1"/>
              <a:t>eGovernmentu</a:t>
            </a:r>
            <a:r>
              <a:rPr lang="cs-CZ" sz="2400" dirty="0"/>
              <a:t> a Bankovní identita, (případně další způsoby přes NIA).</a:t>
            </a:r>
          </a:p>
          <a:p>
            <a:r>
              <a:rPr lang="cs-CZ" sz="2400" dirty="0"/>
              <a:t>Přihláška se podává zcela </a:t>
            </a:r>
            <a:r>
              <a:rPr lang="cs-CZ" sz="2400" b="1" dirty="0">
                <a:solidFill>
                  <a:srgbClr val="FF0000"/>
                </a:solidFill>
              </a:rPr>
              <a:t>ONLINE.</a:t>
            </a:r>
          </a:p>
          <a:p>
            <a:r>
              <a:rPr lang="cs-CZ" sz="2400" dirty="0"/>
              <a:t>Zákonný zástupce se přihlásí do systému</a:t>
            </a:r>
            <a:r>
              <a:rPr lang="cs-CZ" sz="2400" dirty="0" smtClean="0"/>
              <a:t>, ten </a:t>
            </a:r>
            <a:r>
              <a:rPr lang="cs-CZ" sz="2400" dirty="0"/>
              <a:t>je napojen na registr obyvatel, díky kterému uvidí ZZ seznam svých dětí, ze kterých vybere to, které chce přihlásit. </a:t>
            </a: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b="1" dirty="0">
                <a:solidFill>
                  <a:srgbClr val="FF0000"/>
                </a:solidFill>
              </a:rPr>
              <a:t>Nevyplňuje už žádné osobní údaje.</a:t>
            </a:r>
          </a:p>
          <a:p>
            <a:r>
              <a:rPr lang="cs-CZ" dirty="0"/>
              <a:t>vybere ze seznamu až 3 </a:t>
            </a:r>
            <a:r>
              <a:rPr lang="cs-CZ" dirty="0" smtClean="0"/>
              <a:t>OSMILETÁ GYMNÁZIA , </a:t>
            </a:r>
            <a:r>
              <a:rPr lang="cs-CZ" dirty="0"/>
              <a:t>do kterých chce podat přihlášku,</a:t>
            </a:r>
          </a:p>
          <a:p>
            <a:r>
              <a:rPr lang="cs-CZ" dirty="0"/>
              <a:t>vybere je v pořadí dle </a:t>
            </a:r>
            <a:r>
              <a:rPr lang="cs-CZ" b="1" dirty="0">
                <a:solidFill>
                  <a:srgbClr val="7030A0"/>
                </a:solidFill>
              </a:rPr>
              <a:t>priority</a:t>
            </a:r>
            <a:r>
              <a:rPr lang="cs-CZ" dirty="0"/>
              <a:t> pro přijetí,</a:t>
            </a:r>
          </a:p>
          <a:p>
            <a:r>
              <a:rPr lang="cs-CZ" dirty="0"/>
              <a:t>uvidí přehledně informace o každé škole – přehled oborů vzdělání,počet letos přijímaných uchazečů i počty přihlášek a přijatých uchazečů v minulých letech (viz </a:t>
            </a:r>
            <a:r>
              <a:rPr lang="cs-CZ" dirty="0">
                <a:hlinkClick r:id="rId2"/>
              </a:rPr>
              <a:t>www.</a:t>
            </a:r>
            <a:r>
              <a:rPr lang="cs-CZ" dirty="0" err="1">
                <a:hlinkClick r:id="rId2"/>
              </a:rPr>
              <a:t>atlasskolstvi.cz</a:t>
            </a:r>
            <a:r>
              <a:rPr lang="cs-CZ" dirty="0"/>
              <a:t> nebo </a:t>
            </a:r>
            <a:r>
              <a:rPr lang="cs-CZ" dirty="0">
                <a:hlinkClick r:id="rId3"/>
              </a:rPr>
              <a:t>www.</a:t>
            </a:r>
            <a:r>
              <a:rPr lang="cs-CZ" dirty="0" err="1">
                <a:hlinkClick r:id="rId3"/>
              </a:rPr>
              <a:t>infoabsolvent.cz</a:t>
            </a:r>
            <a:r>
              <a:rPr lang="cs-CZ" dirty="0"/>
              <a:t>),</a:t>
            </a:r>
          </a:p>
          <a:p>
            <a:r>
              <a:rPr lang="cs-CZ" dirty="0"/>
              <a:t>uvidí přehledně, jaké </a:t>
            </a:r>
            <a:r>
              <a:rPr lang="cs-CZ" b="1" dirty="0">
                <a:solidFill>
                  <a:srgbClr val="7030A0"/>
                </a:solidFill>
              </a:rPr>
              <a:t>přílohy škola </a:t>
            </a:r>
            <a:r>
              <a:rPr lang="cs-CZ" dirty="0"/>
              <a:t>vyžaduje pro příslušný obor.</a:t>
            </a:r>
          </a:p>
          <a:p>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dirty="0"/>
              <a:t>Tyto přílohy pak nahraje </a:t>
            </a:r>
            <a:r>
              <a:rPr lang="cs-CZ" b="1" dirty="0">
                <a:solidFill>
                  <a:srgbClr val="FF0000"/>
                </a:solidFill>
              </a:rPr>
              <a:t>jako </a:t>
            </a:r>
            <a:r>
              <a:rPr lang="cs-CZ" b="1" dirty="0" err="1">
                <a:solidFill>
                  <a:srgbClr val="FF0000"/>
                </a:solidFill>
              </a:rPr>
              <a:t>sken</a:t>
            </a:r>
            <a:r>
              <a:rPr lang="cs-CZ" b="1" dirty="0">
                <a:solidFill>
                  <a:srgbClr val="FF0000"/>
                </a:solidFill>
              </a:rPr>
              <a:t> či fotky.</a:t>
            </a:r>
          </a:p>
          <a:p>
            <a:r>
              <a:rPr lang="cs-CZ" b="1" dirty="0">
                <a:solidFill>
                  <a:srgbClr val="FF0000"/>
                </a:solidFill>
              </a:rPr>
              <a:t>potvrdí odeslání, přijde rodiči email s potvrzením – HOTOVO</a:t>
            </a:r>
          </a:p>
          <a:p>
            <a:endParaRPr lang="cs-CZ" b="1" dirty="0">
              <a:solidFill>
                <a:srgbClr val="FF0000"/>
              </a:solidFill>
            </a:endParaRPr>
          </a:p>
          <a:p>
            <a:r>
              <a:rPr lang="cs-CZ" dirty="0"/>
              <a:t>Dnem, kdy uchazeč potvrdí přihlášku v informačním systému  přijímacím řízení, je přihláška podána do všech oborů středního vzdělávání, do kterých se uchazeč hlásí.</a:t>
            </a:r>
          </a:p>
          <a:p>
            <a:r>
              <a:rPr lang="cs-CZ" dirty="0"/>
              <a:t>Uchazeč nepotřebuje elektronický podpis.</a:t>
            </a:r>
          </a:p>
          <a:p>
            <a:r>
              <a:rPr lang="cs-CZ" dirty="0"/>
              <a:t>Pokud je uchazeč přihlášen jinou osobou než zákonným zástupcem, bude zobrazeno varování </a:t>
            </a:r>
          </a:p>
          <a:p>
            <a:endParaRPr lang="cs-CZ" b="1" dirty="0">
              <a:solidFill>
                <a:srgbClr val="FF0000"/>
              </a:solidFill>
            </a:endParaRPr>
          </a:p>
          <a:p>
            <a:endParaRPr lang="cs-CZ" b="1" dirty="0">
              <a:solidFill>
                <a:srgbClr val="FF0000"/>
              </a:solidFill>
            </a:endParaRPr>
          </a:p>
          <a:p>
            <a:endParaRPr lang="cs-CZ" b="1" dirty="0">
              <a:solidFill>
                <a:srgbClr val="FF0000"/>
              </a:solidFill>
            </a:endParaRPr>
          </a:p>
          <a:p>
            <a:endParaRPr lang="cs-CZ" dirty="0"/>
          </a:p>
          <a:p>
            <a:endParaRPr lang="cs-CZ" b="1"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sz="2800" dirty="0"/>
              <a:t>Veškerá komunikace se zákonným zástupcem/ uchazečem se vede v rámci systému, neposílá se žádný dopis fyzicky.</a:t>
            </a:r>
          </a:p>
          <a:p>
            <a:r>
              <a:rPr lang="cs-CZ" sz="2800" dirty="0"/>
              <a:t>Zpráva v systému má fikci doručení 10 dnů.</a:t>
            </a:r>
          </a:p>
          <a:p>
            <a:r>
              <a:rPr lang="cs-CZ" sz="2800" dirty="0"/>
              <a:t>Veškeré přílohy přihlášek je možné si ze systému stáhnout.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PŘÍLOHY</a:t>
            </a:r>
          </a:p>
        </p:txBody>
      </p:sp>
      <p:sp>
        <p:nvSpPr>
          <p:cNvPr id="3" name="Zástupný symbol pro obsah 2"/>
          <p:cNvSpPr>
            <a:spLocks noGrp="1"/>
          </p:cNvSpPr>
          <p:nvPr>
            <p:ph idx="1"/>
          </p:nvPr>
        </p:nvSpPr>
        <p:spPr/>
        <p:txBody>
          <a:bodyPr>
            <a:normAutofit/>
          </a:bodyPr>
          <a:lstStyle/>
          <a:p>
            <a:r>
              <a:rPr lang="cs-CZ" dirty="0"/>
              <a:t>přílohy – zdravotní </a:t>
            </a:r>
            <a:r>
              <a:rPr lang="cs-CZ" dirty="0" smtClean="0"/>
              <a:t>způsobilost se nevyžaduje, </a:t>
            </a:r>
            <a:r>
              <a:rPr lang="cs-CZ" dirty="0"/>
              <a:t>vysvědčení apod. – stačí PROSTÉ KOPIE DOKLADŮ (naskenovaná podoba nebo fotografie) – ředitel případně vyzve k předložení originálů</a:t>
            </a:r>
          </a:p>
          <a:p>
            <a:r>
              <a:rPr lang="cs-CZ" b="1" dirty="0">
                <a:solidFill>
                  <a:srgbClr val="FF0000"/>
                </a:solidFill>
              </a:rPr>
              <a:t>VŠE ZALEŽÍ, JAK STANOVÍ ŘEDITEL STŘEDNÍ ŠKOLY.</a:t>
            </a:r>
          </a:p>
          <a:p>
            <a:r>
              <a:rPr lang="cs-CZ" b="1" dirty="0">
                <a:solidFill>
                  <a:srgbClr val="00B050"/>
                </a:solidFill>
              </a:rPr>
              <a:t>Dle zákona stačí doložení prospěchu jakoukoliv formou, tedy lze přiložit prostou fotografii nebo </a:t>
            </a:r>
            <a:r>
              <a:rPr lang="cs-CZ" b="1" dirty="0" err="1">
                <a:solidFill>
                  <a:srgbClr val="00B050"/>
                </a:solidFill>
              </a:rPr>
              <a:t>sken</a:t>
            </a:r>
            <a:r>
              <a:rPr lang="cs-CZ" b="1" dirty="0">
                <a:solidFill>
                  <a:srgbClr val="00B050"/>
                </a:solidFill>
              </a:rPr>
              <a:t> vysvědčení. Zároveň je možné i doložení jiným způsobem, např. potvrzením od základní školy s QR kódem.</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ál">
  <a:themeElements>
    <a:clrScheme name="Integrá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á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á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67</TotalTime>
  <Words>2468</Words>
  <Application>Microsoft Office PowerPoint</Application>
  <PresentationFormat>Vlastní</PresentationFormat>
  <Paragraphs>231</Paragraphs>
  <Slides>43</Slides>
  <Notes>0</Notes>
  <HiddenSlides>0</HiddenSlides>
  <MMClips>0</MMClips>
  <ScaleCrop>false</ScaleCrop>
  <HeadingPairs>
    <vt:vector size="4" baseType="variant">
      <vt:variant>
        <vt:lpstr>Motiv</vt:lpstr>
      </vt:variant>
      <vt:variant>
        <vt:i4>1</vt:i4>
      </vt:variant>
      <vt:variant>
        <vt:lpstr>Nadpisy snímků</vt:lpstr>
      </vt:variant>
      <vt:variant>
        <vt:i4>43</vt:i4>
      </vt:variant>
    </vt:vector>
  </HeadingPairs>
  <TitlesOfParts>
    <vt:vector size="44" baseType="lpstr">
      <vt:lpstr>Integrál</vt:lpstr>
      <vt:lpstr>PRŮVODCE PŘIJÍMACÍM ŘÍZENÍM </vt:lpstr>
      <vt:lpstr>CO PROBEREME?</vt:lpstr>
      <vt:lpstr>PODÁNÍ PŘIHLÁŠKY A PŘIJÍMACÍ ŘÍZENÍ od 1.1.2024</vt:lpstr>
      <vt:lpstr>PŘIHLÁŠKA</vt:lpstr>
      <vt:lpstr>Způsoby podání přihlášky</vt:lpstr>
      <vt:lpstr>Snímek 6</vt:lpstr>
      <vt:lpstr>Snímek 7</vt:lpstr>
      <vt:lpstr>Snímek 8</vt:lpstr>
      <vt:lpstr>PŘÍLOHY</vt:lpstr>
      <vt:lpstr>  </vt:lpstr>
      <vt:lpstr>Snímek 11</vt:lpstr>
      <vt:lpstr>DALŠÍ ZPŮSOB PODÁNÍ PŘIHLÁŠKY</vt:lpstr>
      <vt:lpstr>Snímek 13</vt:lpstr>
      <vt:lpstr>Snímek 14</vt:lpstr>
      <vt:lpstr>POZITIVA   VERSUS NEGATIVA</vt:lpstr>
      <vt:lpstr>Snímek 16</vt:lpstr>
      <vt:lpstr>                TISKOPIS MŠMT</vt:lpstr>
      <vt:lpstr>Snímek 18</vt:lpstr>
      <vt:lpstr>ÚDAJE Z TISKOPISU DO systému….</vt:lpstr>
      <vt:lpstr>Snímek 20</vt:lpstr>
      <vt:lpstr>Snímek 21</vt:lpstr>
      <vt:lpstr>SHRNUTÍ PODÁNÍ PŘIHLÁŠKY</vt:lpstr>
      <vt:lpstr>ORGANIZACE JEDNOTNÉ PŘIJÍMACÍ ZKOUŠKY</vt:lpstr>
      <vt:lpstr>POZVÁNKY K JPZ</vt:lpstr>
      <vt:lpstr>TERMÍNY</vt:lpstr>
      <vt:lpstr>Snímek 26</vt:lpstr>
      <vt:lpstr>Snímek 27</vt:lpstr>
      <vt:lpstr>Průběh jednotné zkoušky v učebně</vt:lpstr>
      <vt:lpstr>Snímek 29</vt:lpstr>
      <vt:lpstr>Snímek 30</vt:lpstr>
      <vt:lpstr>Snímek 31</vt:lpstr>
      <vt:lpstr>ŠKOLNÍ PŘIJÍMACÍ ZKOUŠKA</vt:lpstr>
      <vt:lpstr>VÝSLEDEK PŘIJÍMACÍHO ŘÍZENÍ</vt:lpstr>
      <vt:lpstr>Snímek 34</vt:lpstr>
      <vt:lpstr>Snímek 35</vt:lpstr>
      <vt:lpstr>Snímek 36</vt:lpstr>
      <vt:lpstr>Snímek 37</vt:lpstr>
      <vt:lpstr>ODVOLÁNÍ</vt:lpstr>
      <vt:lpstr>DRUHÉ KOLO PŘIJÍMACÍHO ŘÍZENÍ</vt:lpstr>
      <vt:lpstr>TERMÍNY DRUHÉHO KOLA</vt:lpstr>
      <vt:lpstr>SHRNUTÍ</vt:lpstr>
      <vt:lpstr>NABÍZÍME….</vt:lpstr>
      <vt:lpstr>KDE JEŠTĚ HLEDAT POMOC</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PRŮVODCE PŘIJÍMACÍM ŘÍZENÍM</dc:title>
  <dc:creator>Markéta Krčmářová</dc:creator>
  <cp:lastModifiedBy>Marketa</cp:lastModifiedBy>
  <cp:revision>7</cp:revision>
  <dcterms:created xsi:type="dcterms:W3CDTF">2023-12-07T10:35:38Z</dcterms:created>
  <dcterms:modified xsi:type="dcterms:W3CDTF">2023-12-09T16:43:27Z</dcterms:modified>
</cp:coreProperties>
</file>